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48"/>
  </p:notesMasterIdLst>
  <p:sldIdLst>
    <p:sldId id="375" r:id="rId2"/>
    <p:sldId id="467" r:id="rId3"/>
    <p:sldId id="466" r:id="rId4"/>
    <p:sldId id="468" r:id="rId5"/>
    <p:sldId id="469" r:id="rId6"/>
    <p:sldId id="471" r:id="rId7"/>
    <p:sldId id="472" r:id="rId8"/>
    <p:sldId id="473" r:id="rId9"/>
    <p:sldId id="474" r:id="rId10"/>
    <p:sldId id="475" r:id="rId11"/>
    <p:sldId id="476" r:id="rId12"/>
    <p:sldId id="426" r:id="rId13"/>
    <p:sldId id="428" r:id="rId14"/>
    <p:sldId id="429" r:id="rId15"/>
    <p:sldId id="430" r:id="rId16"/>
    <p:sldId id="431" r:id="rId17"/>
    <p:sldId id="452" r:id="rId18"/>
    <p:sldId id="447" r:id="rId19"/>
    <p:sldId id="448" r:id="rId20"/>
    <p:sldId id="449" r:id="rId21"/>
    <p:sldId id="450" r:id="rId22"/>
    <p:sldId id="451" r:id="rId23"/>
    <p:sldId id="453" r:id="rId24"/>
    <p:sldId id="454" r:id="rId25"/>
    <p:sldId id="455" r:id="rId26"/>
    <p:sldId id="456" r:id="rId27"/>
    <p:sldId id="432" r:id="rId28"/>
    <p:sldId id="433" r:id="rId29"/>
    <p:sldId id="434" r:id="rId30"/>
    <p:sldId id="458" r:id="rId31"/>
    <p:sldId id="460" r:id="rId32"/>
    <p:sldId id="462" r:id="rId33"/>
    <p:sldId id="461" r:id="rId34"/>
    <p:sldId id="435" r:id="rId35"/>
    <p:sldId id="436" r:id="rId36"/>
    <p:sldId id="463" r:id="rId37"/>
    <p:sldId id="437" r:id="rId38"/>
    <p:sldId id="438" r:id="rId39"/>
    <p:sldId id="464" r:id="rId40"/>
    <p:sldId id="439" r:id="rId41"/>
    <p:sldId id="440" r:id="rId42"/>
    <p:sldId id="441" r:id="rId43"/>
    <p:sldId id="442" r:id="rId44"/>
    <p:sldId id="443" r:id="rId45"/>
    <p:sldId id="444" r:id="rId46"/>
    <p:sldId id="424" r:id="rId4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https://www.paragraf.rs/dnevne-vesti/280119/280119-vest10.html</a:t>
            </a:r>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26</a:t>
            </a:fld>
            <a:endParaRPr lang="en-US"/>
          </a:p>
        </p:txBody>
      </p:sp>
    </p:spTree>
    <p:extLst>
      <p:ext uri="{BB962C8B-B14F-4D97-AF65-F5344CB8AC3E}">
        <p14:creationId xmlns:p14="http://schemas.microsoft.com/office/powerpoint/2010/main" xmlns="" val="1021620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z="4800" cap="all" dirty="0"/>
              <a:t>PRINCIPLES OF HEALTH CARE AND IMPLICATIONS ON THE WORK OF HEALTHCARE PROFESSIONALS</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health practitioner is obliged to inform the general manager of the health care institution, his/her superior or the founder of private practice about his/her conscientious objection. </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378794818"/>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2809" y="1828800"/>
            <a:ext cx="9146383" cy="2667000"/>
          </a:xfrm>
        </p:spPr>
        <p:txBody>
          <a:bodyPr/>
          <a:lstStyle/>
          <a:p>
            <a:r>
              <a:rPr lang="en-US" sz="3200" dirty="0"/>
              <a:t>The health care institution, i.e., private practice is obliged to respect conscientious objection of a health practitioner as well as to ﬁnd the replacement that will provide a patient with health care. A health </a:t>
            </a:r>
            <a:r>
              <a:rPr lang="en-US" sz="3200" dirty="0" err="1"/>
              <a:t>prac</a:t>
            </a:r>
            <a:r>
              <a:rPr lang="en-US" sz="3200" dirty="0"/>
              <a:t>- </a:t>
            </a:r>
            <a:r>
              <a:rPr lang="en-US" sz="3200" dirty="0" err="1"/>
              <a:t>titioner</a:t>
            </a:r>
            <a:r>
              <a:rPr lang="en-US" sz="3200" dirty="0"/>
              <a:t> shall not refuse to provide emergency medical help</a:t>
            </a:r>
            <a:br>
              <a:rPr lang="en-US" sz="3200" dirty="0"/>
            </a:br>
            <a:endParaRPr lang="en-US" sz="3200" dirty="0"/>
          </a:p>
        </p:txBody>
      </p:sp>
      <p:sp>
        <p:nvSpPr>
          <p:cNvPr id="3" name="Content Placeholder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49171668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Healthcare </a:t>
            </a:r>
            <a:r>
              <a:rPr lang="en-US" dirty="0" smtClean="0"/>
              <a:t>law</a:t>
            </a:r>
            <a:r>
              <a:rPr lang="sr-Latn-RS" dirty="0" smtClean="0"/>
              <a:t/>
            </a:r>
            <a:br>
              <a:rPr lang="sr-Latn-RS" dirty="0" smtClean="0"/>
            </a:br>
            <a:r>
              <a:rPr lang="sr-Latn-RS" dirty="0" smtClean="0"/>
              <a:t/>
            </a:r>
            <a:br>
              <a:rPr lang="sr-Latn-RS" dirty="0" smtClean="0"/>
            </a:br>
            <a:r>
              <a:rPr lang="en-US" dirty="0"/>
              <a:t>Official Gazette of Republic Serbia no</a:t>
            </a:r>
            <a:r>
              <a:rPr lang="sr-Cyrl-CS" dirty="0"/>
              <a:t>. </a:t>
            </a:r>
            <a:r>
              <a:rPr lang="sr-Latn-RS" dirty="0"/>
              <a:t>25/19</a:t>
            </a:r>
            <a:endParaRPr lang="en-US" dirty="0"/>
          </a:p>
        </p:txBody>
      </p:sp>
      <p:sp>
        <p:nvSpPr>
          <p:cNvPr id="5" name="Text Placeholder 4"/>
          <p:cNvSpPr>
            <a:spLocks noGrp="1"/>
          </p:cNvSpPr>
          <p:nvPr>
            <p:ph type="body" idx="1"/>
          </p:nvPr>
        </p:nvSpPr>
        <p:spPr>
          <a:xfrm>
            <a:off x="1488691" y="1219200"/>
            <a:ext cx="9146381" cy="1069675"/>
          </a:xfrm>
        </p:spPr>
        <p:txBody>
          <a:bodyPr>
            <a:normAutofit/>
          </a:bodyPr>
          <a:lstStyle/>
          <a:p>
            <a:r>
              <a:rPr lang="en-US" sz="3600" b="1" dirty="0" smtClean="0">
                <a:solidFill>
                  <a:schemeClr val="tx1"/>
                </a:solidFill>
              </a:rPr>
              <a:t>Principles of healthcare</a:t>
            </a:r>
            <a:endParaRPr lang="en-US" sz="3600" b="1" dirty="0">
              <a:solidFill>
                <a:schemeClr val="tx1"/>
              </a:solidFill>
            </a:endParaRPr>
          </a:p>
        </p:txBody>
      </p:sp>
    </p:spTree>
    <p:extLst>
      <p:ext uri="{BB962C8B-B14F-4D97-AF65-F5344CB8AC3E}">
        <p14:creationId xmlns:p14="http://schemas.microsoft.com/office/powerpoint/2010/main" xmlns="" val="2669121221"/>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respect for human rights and values and the rights of the child in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256333725"/>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The principle of respect for human rights and values in health care </a:t>
            </a:r>
          </a:p>
        </p:txBody>
      </p:sp>
      <p:sp>
        <p:nvSpPr>
          <p:cNvPr id="4" name="Content Placeholder 3"/>
          <p:cNvSpPr>
            <a:spLocks noGrp="1"/>
          </p:cNvSpPr>
          <p:nvPr>
            <p:ph idx="1"/>
          </p:nvPr>
        </p:nvSpPr>
        <p:spPr/>
        <p:txBody>
          <a:bodyPr/>
          <a:lstStyle/>
          <a:p>
            <a:r>
              <a:rPr lang="en-US" dirty="0" smtClean="0"/>
              <a:t> </a:t>
            </a:r>
            <a:r>
              <a:rPr lang="en-US" sz="2400" dirty="0" smtClean="0"/>
              <a:t>ensures </a:t>
            </a:r>
            <a:r>
              <a:rPr lang="en-US" sz="2400" dirty="0"/>
              <a:t>the highest possible standard of human rights and values in the provision of health care, above </a:t>
            </a:r>
            <a:r>
              <a:rPr lang="en-US" sz="2400" dirty="0" smtClean="0"/>
              <a:t>all:</a:t>
            </a:r>
          </a:p>
          <a:p>
            <a:pPr marL="342900" indent="-342900">
              <a:buFont typeface="+mj-lt"/>
              <a:buAutoNum type="arabicPeriod"/>
            </a:pPr>
            <a:r>
              <a:rPr lang="en-US" sz="2400" dirty="0" smtClean="0"/>
              <a:t>the </a:t>
            </a:r>
            <a:r>
              <a:rPr lang="en-US" sz="2400" dirty="0"/>
              <a:t>right to life</a:t>
            </a:r>
            <a:r>
              <a:rPr lang="en-US" sz="2400" dirty="0" smtClean="0"/>
              <a:t>,</a:t>
            </a:r>
          </a:p>
          <a:p>
            <a:pPr marL="342900" indent="-342900">
              <a:buFont typeface="+mj-lt"/>
              <a:buAutoNum type="arabicPeriod"/>
            </a:pPr>
            <a:r>
              <a:rPr lang="en-US" sz="2400" dirty="0" smtClean="0"/>
              <a:t> </a:t>
            </a:r>
            <a:r>
              <a:rPr lang="en-US" sz="2400" dirty="0"/>
              <a:t>the inviolability of physical and psychological integrity and </a:t>
            </a:r>
            <a:endParaRPr lang="en-US" sz="2400" dirty="0" smtClean="0"/>
          </a:p>
          <a:p>
            <a:pPr marL="342900" indent="-342900">
              <a:buFont typeface="+mj-lt"/>
              <a:buAutoNum type="arabicPeriod"/>
            </a:pPr>
            <a:r>
              <a:rPr lang="en-US" sz="2400" dirty="0" smtClean="0"/>
              <a:t>the </a:t>
            </a:r>
            <a:r>
              <a:rPr lang="en-US" sz="2400" dirty="0"/>
              <a:t>inviolability of human dignity, </a:t>
            </a:r>
            <a:endParaRPr lang="en-US" sz="2400" dirty="0" smtClean="0"/>
          </a:p>
          <a:p>
            <a:pPr marL="342900" indent="-342900">
              <a:buFont typeface="+mj-lt"/>
              <a:buAutoNum type="arabicPeriod"/>
            </a:pPr>
            <a:r>
              <a:rPr lang="en-US" sz="2400" dirty="0" smtClean="0"/>
              <a:t>ensuring </a:t>
            </a:r>
            <a:r>
              <a:rPr lang="en-US" sz="2400" dirty="0"/>
              <a:t>gender equality and gender equality, </a:t>
            </a:r>
            <a:endParaRPr lang="en-US" sz="2400" dirty="0" smtClean="0"/>
          </a:p>
          <a:p>
            <a:pPr marL="342900" indent="-342900">
              <a:buFont typeface="+mj-lt"/>
              <a:buAutoNum type="arabicPeriod"/>
            </a:pPr>
            <a:r>
              <a:rPr lang="en-US" sz="2400" dirty="0" smtClean="0"/>
              <a:t>respect </a:t>
            </a:r>
            <a:r>
              <a:rPr lang="en-US" sz="2400" dirty="0"/>
              <a:t>for moral, cultural , religious and philosophical beliefs of citizens, </a:t>
            </a:r>
            <a:endParaRPr lang="en-US" sz="2400" dirty="0" smtClean="0"/>
          </a:p>
          <a:p>
            <a:pPr marL="342900" indent="-342900">
              <a:buFont typeface="+mj-lt"/>
              <a:buAutoNum type="arabicPeriod"/>
            </a:pPr>
            <a:r>
              <a:rPr lang="en-US" sz="2400" dirty="0" smtClean="0"/>
              <a:t>the </a:t>
            </a:r>
            <a:r>
              <a:rPr lang="en-US" sz="2400" dirty="0"/>
              <a:t>prohibition of cloning of human beings.</a:t>
            </a:r>
          </a:p>
        </p:txBody>
      </p:sp>
    </p:spTree>
    <p:extLst>
      <p:ext uri="{BB962C8B-B14F-4D97-AF65-F5344CB8AC3E}">
        <p14:creationId xmlns:p14="http://schemas.microsoft.com/office/powerpoint/2010/main" xmlns="" val="3683405882"/>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principle of respecting the rights of the child </a:t>
            </a:r>
          </a:p>
        </p:txBody>
      </p:sp>
      <p:sp>
        <p:nvSpPr>
          <p:cNvPr id="3" name="Content Placeholder 2"/>
          <p:cNvSpPr>
            <a:spLocks noGrp="1"/>
          </p:cNvSpPr>
          <p:nvPr>
            <p:ph idx="1"/>
          </p:nvPr>
        </p:nvSpPr>
        <p:spPr/>
        <p:txBody>
          <a:bodyPr>
            <a:normAutofit/>
          </a:bodyPr>
          <a:lstStyle/>
          <a:p>
            <a:pPr marL="342900" indent="-342900">
              <a:buFont typeface="+mj-lt"/>
              <a:buAutoNum type="arabicPeriod"/>
            </a:pPr>
            <a:r>
              <a:rPr lang="en-US" sz="2400" dirty="0" smtClean="0">
                <a:solidFill>
                  <a:srgbClr val="FF0000"/>
                </a:solidFill>
              </a:rPr>
              <a:t>implies </a:t>
            </a:r>
            <a:r>
              <a:rPr lang="en-US" sz="2400" dirty="0">
                <a:solidFill>
                  <a:srgbClr val="FF0000"/>
                </a:solidFill>
              </a:rPr>
              <a:t>guiding the best interests of the child </a:t>
            </a:r>
            <a:r>
              <a:rPr lang="en-US" sz="2400" dirty="0"/>
              <a:t>in all activities of the health care </a:t>
            </a:r>
            <a:r>
              <a:rPr lang="en-US" sz="2400" dirty="0" smtClean="0"/>
              <a:t>provider,</a:t>
            </a:r>
          </a:p>
          <a:p>
            <a:pPr marL="342900" indent="-342900">
              <a:buFont typeface="+mj-lt"/>
              <a:buAutoNum type="arabicPeriod"/>
            </a:pPr>
            <a:r>
              <a:rPr lang="en-US" sz="2400" dirty="0" smtClean="0"/>
              <a:t>Ensures providing </a:t>
            </a:r>
            <a:r>
              <a:rPr lang="en-US" sz="2400" dirty="0"/>
              <a:t>health services and procedures adapted to children, </a:t>
            </a:r>
            <a:endParaRPr lang="en-US" sz="2400" dirty="0" smtClean="0"/>
          </a:p>
          <a:p>
            <a:pPr marL="342900" indent="-342900">
              <a:buFont typeface="+mj-lt"/>
              <a:buAutoNum type="arabicPeriod"/>
            </a:pPr>
            <a:r>
              <a:rPr lang="en-US" sz="2400" dirty="0" smtClean="0"/>
              <a:t>Ensures the </a:t>
            </a:r>
            <a:r>
              <a:rPr lang="en-US" sz="2400" dirty="0"/>
              <a:t>child's right to proper development and protection from all forms of violence, abuse, neglect and exploitation. </a:t>
            </a:r>
            <a:endParaRPr lang="en-US" sz="2400" dirty="0" smtClean="0"/>
          </a:p>
        </p:txBody>
      </p:sp>
    </p:spTree>
    <p:extLst>
      <p:ext uri="{BB962C8B-B14F-4D97-AF65-F5344CB8AC3E}">
        <p14:creationId xmlns:p14="http://schemas.microsoft.com/office/powerpoint/2010/main" xmlns="" val="270241951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Pregnant women, women in labor, children up to the age of 18, single parents with children up to the age of seven, and the elderly have the right to the highest possible standard of health and health care.</a:t>
            </a:r>
            <a:r>
              <a:rPr lang="en-US" dirty="0"/>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724074236"/>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Is there a right to have a child? </a:t>
            </a:r>
          </a:p>
        </p:txBody>
      </p:sp>
      <p:sp>
        <p:nvSpPr>
          <p:cNvPr id="5" name="Content Placeholder 4"/>
          <p:cNvSpPr>
            <a:spLocks noGrp="1"/>
          </p:cNvSpPr>
          <p:nvPr>
            <p:ph idx="1"/>
          </p:nvPr>
        </p:nvSpPr>
        <p:spPr>
          <a:xfrm>
            <a:off x="1521885" y="1905000"/>
            <a:ext cx="9984315" cy="4267200"/>
          </a:xfrm>
        </p:spPr>
        <p:txBody>
          <a:bodyPr>
            <a:noAutofit/>
          </a:bodyPr>
          <a:lstStyle/>
          <a:p>
            <a:r>
              <a:rPr lang="en-US" sz="2000" dirty="0">
                <a:solidFill>
                  <a:srgbClr val="FF0000"/>
                </a:solidFill>
              </a:rPr>
              <a:t>Article 12, European Convention on Human Rights </a:t>
            </a:r>
            <a:r>
              <a:rPr lang="en-US" sz="2000" dirty="0"/>
              <a:t>(</a:t>
            </a:r>
            <a:r>
              <a:rPr lang="en-US" sz="2000" dirty="0">
                <a:solidFill>
                  <a:srgbClr val="FF0000"/>
                </a:solidFill>
              </a:rPr>
              <a:t>ECHR) provides a ‘right to found a family</a:t>
            </a:r>
            <a:r>
              <a:rPr lang="en-US" sz="2000" dirty="0" smtClean="0"/>
              <a:t>’.</a:t>
            </a:r>
          </a:p>
          <a:p>
            <a:r>
              <a:rPr lang="en-US" sz="2000" dirty="0" smtClean="0"/>
              <a:t>However</a:t>
            </a:r>
            <a:r>
              <a:rPr lang="en-US" sz="2000" dirty="0"/>
              <a:t>, this is not an absolute right. A refusal to fund infertility treatment for women over an age where it is clinically less effective may be justifiable in the light of limited resources. </a:t>
            </a:r>
          </a:p>
          <a:p>
            <a:r>
              <a:rPr lang="en-US" sz="2000" dirty="0"/>
              <a:t>For the vast majority of people the decision to seek fertility treatment demonstrates that they are committed to becoming parents and raising a child. Putting up a barrier to fertility treatment based on social reasons could be perceived as medical professionals making </a:t>
            </a:r>
            <a:r>
              <a:rPr lang="en-US" sz="2000" dirty="0" err="1"/>
              <a:t>judgements</a:t>
            </a:r>
            <a:r>
              <a:rPr lang="en-US" sz="2000" dirty="0"/>
              <a:t> on who would make a fit parent. </a:t>
            </a:r>
            <a:endParaRPr lang="en-US" sz="2000" dirty="0" smtClean="0"/>
          </a:p>
          <a:p>
            <a:r>
              <a:rPr lang="en-US" sz="2000" dirty="0" smtClean="0"/>
              <a:t>By </a:t>
            </a:r>
            <a:r>
              <a:rPr lang="en-US" sz="2000" dirty="0"/>
              <a:t>comparison people with a history of unfit parenting are not prevented from conceiving naturally. It could, therefore, be considered ethically unjust for the State to judge the suitability of people with fertility problems to become parents. Conversely, it could be argued that because assistance is being provided by a third party, an ethical duty is owed to ensure that the child being created will be adequately cared for. </a:t>
            </a:r>
          </a:p>
        </p:txBody>
      </p:sp>
    </p:spTree>
    <p:extLst>
      <p:ext uri="{BB962C8B-B14F-4D97-AF65-F5344CB8AC3E}">
        <p14:creationId xmlns:p14="http://schemas.microsoft.com/office/powerpoint/2010/main" xmlns="" val="2093767896"/>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Case 1</a:t>
            </a:r>
            <a:endParaRPr lang="en-US" dirty="0">
              <a:solidFill>
                <a:srgbClr val="FF0000"/>
              </a:solidFill>
            </a:endParaRPr>
          </a:p>
        </p:txBody>
      </p:sp>
      <p:sp>
        <p:nvSpPr>
          <p:cNvPr id="5" name="Content Placeholder 4"/>
          <p:cNvSpPr>
            <a:spLocks noGrp="1"/>
          </p:cNvSpPr>
          <p:nvPr>
            <p:ph idx="1"/>
          </p:nvPr>
        </p:nvSpPr>
        <p:spPr/>
        <p:txBody>
          <a:bodyPr>
            <a:normAutofit/>
          </a:bodyPr>
          <a:lstStyle/>
          <a:p>
            <a:r>
              <a:rPr lang="en-US" sz="2000" i="1" dirty="0"/>
              <a:t>Adele is a 39-year-old solicitor. She is 16 weeks pregnant with her first child</a:t>
            </a:r>
            <a:r>
              <a:rPr lang="en-US" sz="2000" i="1" dirty="0" smtClean="0"/>
              <a:t>.</a:t>
            </a:r>
          </a:p>
          <a:p>
            <a:r>
              <a:rPr lang="en-US" sz="2000" i="1" dirty="0" smtClean="0"/>
              <a:t> </a:t>
            </a:r>
            <a:r>
              <a:rPr lang="en-US" sz="2000" i="1" dirty="0"/>
              <a:t>Following her first trimester scan at 13 weeks she was informed that she was high risk for having a child with Down’s syndrome. She underwent further diagnostic testing in the form of amniocenteses which confirmed the diagnosis. </a:t>
            </a:r>
            <a:endParaRPr lang="en-US" sz="2000" i="1" dirty="0" smtClean="0"/>
          </a:p>
          <a:p>
            <a:r>
              <a:rPr lang="en-US" sz="2000" i="1" dirty="0" smtClean="0"/>
              <a:t>The </a:t>
            </a:r>
            <a:r>
              <a:rPr lang="en-US" sz="2000" i="1" dirty="0"/>
              <a:t>couple is distraught as they had tried for a long time to conceive, but Adele does not think she can cope with a baby with Down’s syndrome. Despite counselling, Adele is now sure that she wants to terminate the pregnancy. </a:t>
            </a:r>
            <a:endParaRPr lang="en-US" sz="2000" i="1" dirty="0" smtClean="0"/>
          </a:p>
          <a:p>
            <a:r>
              <a:rPr lang="en-US" sz="2000" i="1" dirty="0" smtClean="0"/>
              <a:t>She </a:t>
            </a:r>
            <a:r>
              <a:rPr lang="en-US" sz="2000" i="1" dirty="0"/>
              <a:t>visits her GP to request a termination. </a:t>
            </a:r>
            <a:endParaRPr lang="en-US" sz="2000" i="1" dirty="0" smtClean="0"/>
          </a:p>
          <a:p>
            <a:r>
              <a:rPr lang="en-US" sz="2000" i="1" dirty="0" smtClean="0"/>
              <a:t>However</a:t>
            </a:r>
            <a:r>
              <a:rPr lang="en-US" sz="2000" i="1" dirty="0"/>
              <a:t>, the GP is a </a:t>
            </a:r>
            <a:r>
              <a:rPr lang="en-US" sz="2000" i="1" dirty="0" err="1"/>
              <a:t>practising</a:t>
            </a:r>
            <a:r>
              <a:rPr lang="en-US" sz="2000" i="1" dirty="0"/>
              <a:t> Roman Catholic with a strong faith, and he does not wish to participate in abortion services.</a:t>
            </a:r>
          </a:p>
        </p:txBody>
      </p:sp>
    </p:spTree>
    <p:extLst>
      <p:ext uri="{BB962C8B-B14F-4D97-AF65-F5344CB8AC3E}">
        <p14:creationId xmlns:p14="http://schemas.microsoft.com/office/powerpoint/2010/main" xmlns="" val="2398075408"/>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a:t>
            </a:r>
            <a:endParaRPr lang="en-US" b="1" dirty="0"/>
          </a:p>
        </p:txBody>
      </p:sp>
      <p:sp>
        <p:nvSpPr>
          <p:cNvPr id="3" name="Content Placeholder 2"/>
          <p:cNvSpPr>
            <a:spLocks noGrp="1"/>
          </p:cNvSpPr>
          <p:nvPr>
            <p:ph idx="1"/>
          </p:nvPr>
        </p:nvSpPr>
        <p:spPr/>
        <p:txBody>
          <a:bodyPr/>
          <a:lstStyle/>
          <a:p>
            <a:endParaRPr lang="en-US" sz="3200" dirty="0"/>
          </a:p>
          <a:p>
            <a:pPr marL="514350" indent="-514350">
              <a:buFont typeface="+mj-lt"/>
              <a:buAutoNum type="arabicPeriod"/>
            </a:pPr>
            <a:r>
              <a:rPr lang="en-US" sz="3200" dirty="0"/>
              <a:t>In what circumstances can a healthcare professional refuse to be involved in a termination of pregnancy? </a:t>
            </a:r>
          </a:p>
          <a:p>
            <a:pPr marL="514350" indent="-514350">
              <a:buFont typeface="+mj-lt"/>
              <a:buAutoNum type="arabicPeriod"/>
            </a:pPr>
            <a:r>
              <a:rPr lang="en-US" sz="3200" dirty="0" smtClean="0"/>
              <a:t>Are </a:t>
            </a:r>
            <a:r>
              <a:rPr lang="en-US" sz="3200" dirty="0"/>
              <a:t>there any other medical situations when conscientious objection can be used by a healthcare professional?</a:t>
            </a:r>
          </a:p>
          <a:p>
            <a:endParaRPr lang="en-US" dirty="0"/>
          </a:p>
        </p:txBody>
      </p:sp>
    </p:spTree>
    <p:extLst>
      <p:ext uri="{BB962C8B-B14F-4D97-AF65-F5344CB8AC3E}">
        <p14:creationId xmlns:p14="http://schemas.microsoft.com/office/powerpoint/2010/main" xmlns="" val="159122626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Healthcare profession</a:t>
            </a:r>
            <a:endParaRPr lang="en-US" dirty="0"/>
          </a:p>
        </p:txBody>
      </p:sp>
      <p:sp>
        <p:nvSpPr>
          <p:cNvPr id="3" name="Content Placeholder 2"/>
          <p:cNvSpPr>
            <a:spLocks noGrp="1"/>
          </p:cNvSpPr>
          <p:nvPr>
            <p:ph idx="1"/>
          </p:nvPr>
        </p:nvSpPr>
        <p:spPr/>
        <p:txBody>
          <a:bodyPr>
            <a:normAutofit/>
          </a:bodyPr>
          <a:lstStyle/>
          <a:p>
            <a:r>
              <a:rPr lang="en-US" sz="2400" dirty="0"/>
              <a:t>M</a:t>
            </a:r>
            <a:r>
              <a:rPr lang="en-US" sz="2400" dirty="0" smtClean="0"/>
              <a:t>edical </a:t>
            </a:r>
            <a:r>
              <a:rPr lang="en-US" sz="2400" dirty="0"/>
              <a:t>profession as the one that provides health care protection of citizens</a:t>
            </a:r>
            <a:r>
              <a:rPr lang="en-US" sz="2400" dirty="0" smtClean="0"/>
              <a:t>.</a:t>
            </a:r>
          </a:p>
          <a:p>
            <a:r>
              <a:rPr lang="en-US" sz="2400" dirty="0" smtClean="0"/>
              <a:t> </a:t>
            </a:r>
            <a:r>
              <a:rPr lang="en-US" sz="2400" dirty="0"/>
              <a:t>It implies carrying out measures and activities connected with health care protection that are used for protecting and improving people’s health performed by medical services and everything in compliance with the health care doctrine and with the help of health care technologies. </a:t>
            </a:r>
            <a:endParaRPr lang="en-US" sz="2400" dirty="0" smtClean="0"/>
          </a:p>
          <a:p>
            <a:r>
              <a:rPr lang="en-US" sz="2400" dirty="0" smtClean="0"/>
              <a:t>The </a:t>
            </a:r>
            <a:r>
              <a:rPr lang="en-US" sz="2400" dirty="0"/>
              <a:t>measures and activities applied should be based on scientiﬁc proofs, i.e., they should be safe and effective and in compliance with principles of professional ethics</a:t>
            </a:r>
          </a:p>
        </p:txBody>
      </p:sp>
    </p:spTree>
    <p:extLst>
      <p:ext uri="{BB962C8B-B14F-4D97-AF65-F5344CB8AC3E}">
        <p14:creationId xmlns:p14="http://schemas.microsoft.com/office/powerpoint/2010/main" xmlns="" val="182022138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from the literature</a:t>
            </a:r>
            <a:endParaRPr lang="en-US" dirty="0"/>
          </a:p>
        </p:txBody>
      </p:sp>
      <p:sp>
        <p:nvSpPr>
          <p:cNvPr id="3" name="Content Placeholder 2"/>
          <p:cNvSpPr>
            <a:spLocks noGrp="1"/>
          </p:cNvSpPr>
          <p:nvPr>
            <p:ph idx="1"/>
          </p:nvPr>
        </p:nvSpPr>
        <p:spPr/>
        <p:txBody>
          <a:bodyPr>
            <a:normAutofit/>
          </a:bodyPr>
          <a:lstStyle/>
          <a:p>
            <a:r>
              <a:rPr lang="en-US" dirty="0"/>
              <a:t>Conscientious objection applies only to participation in treatment</a:t>
            </a:r>
            <a:r>
              <a:rPr lang="en-US" dirty="0">
                <a:solidFill>
                  <a:srgbClr val="FF0000"/>
                </a:solidFill>
              </a:rPr>
              <a:t>. </a:t>
            </a:r>
            <a:endParaRPr lang="en-US" dirty="0" smtClean="0">
              <a:solidFill>
                <a:srgbClr val="FF0000"/>
              </a:solidFill>
            </a:endParaRPr>
          </a:p>
          <a:p>
            <a:r>
              <a:rPr lang="en-US" dirty="0" smtClean="0"/>
              <a:t>The </a:t>
            </a:r>
            <a:r>
              <a:rPr lang="en-US" dirty="0"/>
              <a:t>Supreme Court in </a:t>
            </a:r>
            <a:r>
              <a:rPr lang="en-US" i="1" dirty="0" err="1"/>
              <a:t>Doogan</a:t>
            </a:r>
            <a:r>
              <a:rPr lang="en-US" i="1" dirty="0"/>
              <a:t> v Greater Glasgow and Clyde Health Board </a:t>
            </a:r>
            <a:r>
              <a:rPr lang="en-US" dirty="0"/>
              <a:t>(2014) held that ‘participate’ means taking part in a hands-on capacity and so, for example, making a telephone call to arrange terminations of pregnancy and paging </a:t>
            </a:r>
            <a:r>
              <a:rPr lang="en-US" dirty="0" smtClean="0"/>
              <a:t>anesthetists </a:t>
            </a:r>
            <a:r>
              <a:rPr lang="en-US" dirty="0"/>
              <a:t>are not covered. Doctors relying on the conscientious objection clause still have a duty to </a:t>
            </a:r>
            <a:r>
              <a:rPr lang="en-US" dirty="0" smtClean="0"/>
              <a:t>signpost </a:t>
            </a:r>
            <a:r>
              <a:rPr lang="en-US" dirty="0"/>
              <a:t>the patient to appropriate services. </a:t>
            </a:r>
          </a:p>
          <a:p>
            <a:r>
              <a:rPr lang="en-US" dirty="0"/>
              <a:t>Professional guidance also gives recognition to conscientious objection in a wider context. The General Medical Council (GMC) guidance provides that ‘you may choose to opt out of providing a particular procedure because of your personal beliefs and values, as long as this does not result in direct or indirect discrimination against, or harassment of, individual patients or groups of patients’ (GMC, Personal Beliefs and Medical Practice, 2013). </a:t>
            </a:r>
            <a:endParaRPr lang="en-US" dirty="0" smtClean="0"/>
          </a:p>
          <a:p>
            <a:r>
              <a:rPr lang="en-US" dirty="0" smtClean="0"/>
              <a:t>A </a:t>
            </a:r>
            <a:r>
              <a:rPr lang="en-US" dirty="0"/>
              <a:t>doctor must not refuse to provide treatment because of the individual attributes of a patient. The person wishing to exercise conscientious objection must do his/her best to make sure patients are aware of this. </a:t>
            </a:r>
          </a:p>
        </p:txBody>
      </p:sp>
    </p:spTree>
    <p:extLst>
      <p:ext uri="{BB962C8B-B14F-4D97-AF65-F5344CB8AC3E}">
        <p14:creationId xmlns:p14="http://schemas.microsoft.com/office/powerpoint/2010/main" xmlns="" val="1160293709"/>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Still..</a:t>
            </a:r>
            <a:endParaRPr lang="en-US" dirty="0"/>
          </a:p>
        </p:txBody>
      </p:sp>
      <p:sp>
        <p:nvSpPr>
          <p:cNvPr id="3" name="Content Placeholder 2"/>
          <p:cNvSpPr>
            <a:spLocks noGrp="1"/>
          </p:cNvSpPr>
          <p:nvPr>
            <p:ph idx="1"/>
          </p:nvPr>
        </p:nvSpPr>
        <p:spPr/>
        <p:txBody>
          <a:bodyPr>
            <a:normAutofit/>
          </a:bodyPr>
          <a:lstStyle/>
          <a:p>
            <a:r>
              <a:rPr lang="en-US" sz="2000" dirty="0"/>
              <a:t>The view of the </a:t>
            </a:r>
            <a:r>
              <a:rPr lang="en-US" sz="2000" dirty="0" smtClean="0"/>
              <a:t>British Medical Association </a:t>
            </a:r>
            <a:r>
              <a:rPr lang="en-US" sz="2000" dirty="0"/>
              <a:t>is that doctors should have a right to conscientiously object to participation in abortion, fertility treatment and withdrawal of life-sustaining treatment. </a:t>
            </a:r>
          </a:p>
          <a:p>
            <a:r>
              <a:rPr lang="en-US" sz="2000" dirty="0" smtClean="0"/>
              <a:t>However, there is an argument that healthcare professionals have a duty to their patients which transcends their personal beliefs. </a:t>
            </a:r>
          </a:p>
          <a:p>
            <a:r>
              <a:rPr lang="en-US" sz="2000" dirty="0" smtClean="0"/>
              <a:t>Julian </a:t>
            </a:r>
            <a:r>
              <a:rPr lang="en-US" sz="2000" dirty="0" err="1" smtClean="0"/>
              <a:t>Savulescu</a:t>
            </a:r>
            <a:r>
              <a:rPr lang="en-US" sz="2000" dirty="0" smtClean="0"/>
              <a:t> </a:t>
            </a:r>
            <a:r>
              <a:rPr lang="en-US" sz="2000" dirty="0"/>
              <a:t>considers that ‘if people are not prepared to offer legally permitted, </a:t>
            </a:r>
            <a:r>
              <a:rPr lang="en-US" sz="2000" dirty="0" smtClean="0"/>
              <a:t>efficient</a:t>
            </a:r>
            <a:r>
              <a:rPr lang="en-US" sz="2000" dirty="0"/>
              <a:t>, and beneficial care to a patient because it conflicts with their values, they should not be doctors. Doctors should not offer partial medical services or partially discharge their obligations to care for their patients’ (</a:t>
            </a:r>
            <a:r>
              <a:rPr lang="en-US" sz="2000" dirty="0" err="1"/>
              <a:t>Savulescu</a:t>
            </a:r>
            <a:r>
              <a:rPr lang="en-US" sz="2000" dirty="0"/>
              <a:t> 2006). </a:t>
            </a:r>
          </a:p>
        </p:txBody>
      </p:sp>
    </p:spTree>
    <p:extLst>
      <p:ext uri="{BB962C8B-B14F-4D97-AF65-F5344CB8AC3E}">
        <p14:creationId xmlns:p14="http://schemas.microsoft.com/office/powerpoint/2010/main" xmlns="" val="2197065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lstStyle/>
          <a:p>
            <a:endParaRPr lang="en-US" dirty="0"/>
          </a:p>
          <a:p>
            <a:r>
              <a:rPr lang="en-US" sz="2400" dirty="0"/>
              <a:t>Healthcare professionals are not required to participate in termination of pregnancy if they conscientiously object for ethical, moral or religious reasons. </a:t>
            </a:r>
          </a:p>
          <a:p>
            <a:r>
              <a:rPr lang="en-US" sz="2400" dirty="0" smtClean="0"/>
              <a:t>The </a:t>
            </a:r>
            <a:r>
              <a:rPr lang="en-US" sz="2400" dirty="0"/>
              <a:t>healthcare professional must still provide information about appropriate services. </a:t>
            </a:r>
          </a:p>
          <a:p>
            <a:r>
              <a:rPr lang="en-US" sz="2400" dirty="0" smtClean="0"/>
              <a:t>The </a:t>
            </a:r>
            <a:r>
              <a:rPr lang="en-US" sz="2400" dirty="0"/>
              <a:t>burden of proof lies with the person seeking to rely on conscientious objection. </a:t>
            </a:r>
          </a:p>
          <a:p>
            <a:pPr marL="0" indent="0">
              <a:buNone/>
            </a:pPr>
            <a:r>
              <a:rPr lang="en-US" sz="2400" dirty="0"/>
              <a:t>	</a:t>
            </a:r>
          </a:p>
          <a:p>
            <a:endParaRPr lang="en-US" dirty="0"/>
          </a:p>
        </p:txBody>
      </p:sp>
    </p:spTree>
    <p:extLst>
      <p:ext uri="{BB962C8B-B14F-4D97-AF65-F5344CB8AC3E}">
        <p14:creationId xmlns:p14="http://schemas.microsoft.com/office/powerpoint/2010/main" xmlns="" val="1982648006"/>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2 and 3</a:t>
            </a:r>
            <a:endParaRPr lang="en-US" dirty="0">
              <a:solidFill>
                <a:srgbClr val="FF0000"/>
              </a:solidFill>
            </a:endParaRPr>
          </a:p>
        </p:txBody>
      </p:sp>
      <p:sp>
        <p:nvSpPr>
          <p:cNvPr id="3" name="Content Placeholder 2"/>
          <p:cNvSpPr>
            <a:spLocks noGrp="1"/>
          </p:cNvSpPr>
          <p:nvPr>
            <p:ph idx="1"/>
          </p:nvPr>
        </p:nvSpPr>
        <p:spPr/>
        <p:txBody>
          <a:bodyPr/>
          <a:lstStyle/>
          <a:p>
            <a:r>
              <a:rPr lang="en-US" i="1" dirty="0"/>
              <a:t>Angela is 19 years old and during her pregnancy with her first child drank heavily. All those who provided antenatal care gave her information about the risks that this posed to her unborn child and urged her to stop drinking or significantly reduce her intake. Angela did not do so, and her baby was born with </a:t>
            </a:r>
            <a:r>
              <a:rPr lang="en-US" i="1" dirty="0" err="1"/>
              <a:t>foetal</a:t>
            </a:r>
            <a:r>
              <a:rPr lang="en-US" i="1" dirty="0"/>
              <a:t> alcohol syndrome, which is </a:t>
            </a:r>
            <a:r>
              <a:rPr lang="en-US" i="1" dirty="0" err="1"/>
              <a:t>characterised</a:t>
            </a:r>
            <a:r>
              <a:rPr lang="en-US" i="1" dirty="0"/>
              <a:t> by intellectual disability and physical defects. </a:t>
            </a:r>
          </a:p>
          <a:p>
            <a:r>
              <a:rPr lang="en-US" i="1" dirty="0"/>
              <a:t>Josephine was 8 weeks pregnant when her 3-year-old daughter was covered with red spots and diagnosed as having German measles. Josephine told her GP that she would want a termination rather than risk giving birth to a disabled child. She had two blood tests but the results were contradictory. The GP did not check with the laboratory nor did he run new tests. Instead he reassured her that all was well. In fact, Josephine gave birth to a boy who was blind, deaf and severely </a:t>
            </a:r>
          </a:p>
        </p:txBody>
      </p:sp>
    </p:spTree>
    <p:extLst>
      <p:ext uri="{BB962C8B-B14F-4D97-AF65-F5344CB8AC3E}">
        <p14:creationId xmlns:p14="http://schemas.microsoft.com/office/powerpoint/2010/main" xmlns="" val="44172296"/>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a:p>
          <a:p>
            <a:r>
              <a:rPr lang="en-US" sz="2400" dirty="0"/>
              <a:t>Is a woman morally or legally responsible for the harms she causes her child in utero? </a:t>
            </a:r>
          </a:p>
          <a:p>
            <a:r>
              <a:rPr lang="en-US" sz="2400" dirty="0" smtClean="0">
                <a:solidFill>
                  <a:srgbClr val="FF0000"/>
                </a:solidFill>
              </a:rPr>
              <a:t>Can a claim be made against a healthcare professional whose negligent acts prenatally give rise to a child born disabled?</a:t>
            </a:r>
          </a:p>
          <a:p>
            <a:endParaRPr lang="en-US" dirty="0"/>
          </a:p>
        </p:txBody>
      </p:sp>
    </p:spTree>
    <p:extLst>
      <p:ext uri="{BB962C8B-B14F-4D97-AF65-F5344CB8AC3E}">
        <p14:creationId xmlns:p14="http://schemas.microsoft.com/office/powerpoint/2010/main" xmlns="" val="276666250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POV</a:t>
            </a:r>
            <a:endParaRPr lang="en-US" dirty="0"/>
          </a:p>
        </p:txBody>
      </p:sp>
      <p:sp>
        <p:nvSpPr>
          <p:cNvPr id="3" name="Content Placeholder 2"/>
          <p:cNvSpPr>
            <a:spLocks noGrp="1"/>
          </p:cNvSpPr>
          <p:nvPr>
            <p:ph idx="1"/>
          </p:nvPr>
        </p:nvSpPr>
        <p:spPr/>
        <p:txBody>
          <a:bodyPr>
            <a:normAutofit/>
          </a:bodyPr>
          <a:lstStyle/>
          <a:p>
            <a:r>
              <a:rPr lang="en-US" dirty="0"/>
              <a:t>If we see a pregnant woman smoke or drink we may instinctively feel that it is wrong because of the potential harm that may be caused to her unborn baby. A pregnant woman could be said to owe a moral duty to the unborn child due to the impact that her actions may have on its future well-being. However, legal status is only acquired when a child is born (</a:t>
            </a:r>
            <a:r>
              <a:rPr lang="en-US" i="1" dirty="0"/>
              <a:t>Paton v BPAS </a:t>
            </a:r>
            <a:r>
              <a:rPr lang="en-US" dirty="0"/>
              <a:t>1979), and an unborn child therefore has no rights until birth. </a:t>
            </a:r>
            <a:endParaRPr lang="en-US" dirty="0" smtClean="0"/>
          </a:p>
          <a:p>
            <a:r>
              <a:rPr lang="en-US" dirty="0"/>
              <a:t>A healthcare professional owes a duty of care to the pregnant woman as his patient. During pregnancy the </a:t>
            </a:r>
            <a:r>
              <a:rPr lang="en-US" dirty="0" err="1"/>
              <a:t>foetus</a:t>
            </a:r>
            <a:r>
              <a:rPr lang="en-US" dirty="0"/>
              <a:t> is not a legal person, so how can it be owed a duty of care? </a:t>
            </a:r>
          </a:p>
          <a:p>
            <a:r>
              <a:rPr lang="en-US" dirty="0"/>
              <a:t>A healthcare professional whose pre-natal negligence results in harm to the child when born could be subject to a legal claim. </a:t>
            </a:r>
          </a:p>
          <a:p>
            <a:r>
              <a:rPr lang="en-US" dirty="0" smtClean="0"/>
              <a:t> </a:t>
            </a:r>
            <a:r>
              <a:rPr lang="en-US" dirty="0"/>
              <a:t>A pregnant woman could be said to owe moral duties to her unborn child but has no legal duty in respect of injury caused in utero.</a:t>
            </a:r>
          </a:p>
          <a:p>
            <a:r>
              <a:rPr lang="en-US" dirty="0"/>
              <a:t>	</a:t>
            </a:r>
          </a:p>
          <a:p>
            <a:endParaRPr lang="en-US" dirty="0" smtClean="0"/>
          </a:p>
        </p:txBody>
      </p:sp>
    </p:spTree>
    <p:extLst>
      <p:ext uri="{BB962C8B-B14F-4D97-AF65-F5344CB8AC3E}">
        <p14:creationId xmlns:p14="http://schemas.microsoft.com/office/powerpoint/2010/main" xmlns="" val="2948963943"/>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Similar case in Serbia</a:t>
            </a:r>
            <a:endParaRPr lang="en-US" dirty="0"/>
          </a:p>
        </p:txBody>
      </p:sp>
      <p:sp>
        <p:nvSpPr>
          <p:cNvPr id="3" name="Content Placeholder 2"/>
          <p:cNvSpPr>
            <a:spLocks noGrp="1"/>
          </p:cNvSpPr>
          <p:nvPr>
            <p:ph idx="1"/>
          </p:nvPr>
        </p:nvSpPr>
        <p:spPr/>
        <p:txBody>
          <a:bodyPr>
            <a:normAutofit/>
          </a:bodyPr>
          <a:lstStyle/>
          <a:p>
            <a:r>
              <a:rPr lang="en-US" dirty="0"/>
              <a:t>The case of a married couple from </a:t>
            </a:r>
            <a:r>
              <a:rPr lang="en-US" dirty="0" err="1" smtClean="0"/>
              <a:t>Ub</a:t>
            </a:r>
            <a:r>
              <a:rPr lang="en-US" dirty="0" smtClean="0"/>
              <a:t> who </a:t>
            </a:r>
            <a:r>
              <a:rPr lang="en-US" dirty="0"/>
              <a:t>lost their baby, and then went to trial for more than a decade - opened an old dilemma about the legal status of the unborn child. </a:t>
            </a:r>
            <a:endParaRPr lang="en-US" dirty="0" smtClean="0"/>
          </a:p>
          <a:p>
            <a:r>
              <a:rPr lang="en-US" dirty="0" smtClean="0"/>
              <a:t>In 2019 the </a:t>
            </a:r>
            <a:r>
              <a:rPr lang="en-US" dirty="0"/>
              <a:t>accused gynecologist was acquitted of guilt for the death of their baby, and during the process different courts and experts had conflicting views on whether there is a criminal offense at all when the victim is a fetus</a:t>
            </a:r>
            <a:r>
              <a:rPr lang="en-US" dirty="0" smtClean="0"/>
              <a:t>.</a:t>
            </a:r>
          </a:p>
          <a:p>
            <a:r>
              <a:rPr lang="en-US" dirty="0" smtClean="0"/>
              <a:t> </a:t>
            </a:r>
            <a:r>
              <a:rPr lang="en-US" dirty="0"/>
              <a:t>Given that an unborn child does not have the status of a person in the sense of criminal law, which is the position of the Supreme Court of Cassation in this case - there is no cause-and-effect relationship between the actions of the defendant and the consequences that occurred. </a:t>
            </a:r>
            <a:r>
              <a:rPr lang="en-US" dirty="0" smtClean="0"/>
              <a:t>The </a:t>
            </a:r>
            <a:r>
              <a:rPr lang="en-US" dirty="0"/>
              <a:t>conclusion is that the correct decision of the first-instance court is to acquit the defendant due to lack of evidence</a:t>
            </a:r>
            <a:r>
              <a:rPr lang="en-US" dirty="0" smtClean="0"/>
              <a:t>.</a:t>
            </a:r>
          </a:p>
          <a:p>
            <a:r>
              <a:rPr lang="en-US" dirty="0" smtClean="0"/>
              <a:t>there </a:t>
            </a:r>
            <a:r>
              <a:rPr lang="en-US" dirty="0"/>
              <a:t>is one exception, dating back to Roman law. - A conceived child can be considered born, if it is in his interest. This rule, however, applies only in inheritance law, but even then, the child must be born alive. </a:t>
            </a:r>
          </a:p>
        </p:txBody>
      </p:sp>
    </p:spTree>
    <p:extLst>
      <p:ext uri="{BB962C8B-B14F-4D97-AF65-F5344CB8AC3E}">
        <p14:creationId xmlns:p14="http://schemas.microsoft.com/office/powerpoint/2010/main" xmlns="" val="668931215"/>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a:t>
            </a:r>
            <a:r>
              <a:rPr lang="en-US" dirty="0">
                <a:solidFill>
                  <a:srgbClr val="FF0000"/>
                </a:solidFill>
              </a:rPr>
              <a:t> </a:t>
            </a:r>
            <a:r>
              <a:rPr lang="en-US" dirty="0"/>
              <a:t>equity in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5246210"/>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principle of </a:t>
            </a:r>
            <a:r>
              <a:rPr lang="en-US" dirty="0" smtClean="0"/>
              <a:t>equity </a:t>
            </a:r>
            <a:r>
              <a:rPr lang="en-US" dirty="0"/>
              <a:t>in health care </a:t>
            </a:r>
          </a:p>
        </p:txBody>
      </p:sp>
      <p:sp>
        <p:nvSpPr>
          <p:cNvPr id="5" name="Content Placeholder 4"/>
          <p:cNvSpPr>
            <a:spLocks noGrp="1"/>
          </p:cNvSpPr>
          <p:nvPr>
            <p:ph idx="1"/>
          </p:nvPr>
        </p:nvSpPr>
        <p:spPr>
          <a:xfrm>
            <a:off x="1521885" y="1905000"/>
            <a:ext cx="10136715" cy="4648200"/>
          </a:xfrm>
        </p:spPr>
        <p:txBody>
          <a:bodyPr numCol="2">
            <a:normAutofit fontScale="92500" lnSpcReduction="20000"/>
          </a:bodyPr>
          <a:lstStyle/>
          <a:p>
            <a:pPr marL="0" indent="0">
              <a:buNone/>
            </a:pPr>
            <a:r>
              <a:rPr lang="en-US" dirty="0" smtClean="0">
                <a:solidFill>
                  <a:srgbClr val="FF0000"/>
                </a:solidFill>
              </a:rPr>
              <a:t>implies </a:t>
            </a:r>
            <a:r>
              <a:rPr lang="en-US" dirty="0">
                <a:solidFill>
                  <a:srgbClr val="FF0000"/>
                </a:solidFill>
              </a:rPr>
              <a:t>the prohibition of discrimination in </a:t>
            </a:r>
            <a:r>
              <a:rPr lang="en-US" dirty="0" smtClean="0">
                <a:solidFill>
                  <a:srgbClr val="FF0000"/>
                </a:solidFill>
              </a:rPr>
              <a:t>the provision </a:t>
            </a:r>
            <a:r>
              <a:rPr lang="en-US" dirty="0">
                <a:solidFill>
                  <a:srgbClr val="FF0000"/>
                </a:solidFill>
              </a:rPr>
              <a:t>of health care based </a:t>
            </a:r>
            <a:r>
              <a:rPr lang="en-US" dirty="0" smtClean="0">
                <a:solidFill>
                  <a:srgbClr val="FF0000"/>
                </a:solidFill>
              </a:rPr>
              <a:t>on:</a:t>
            </a:r>
          </a:p>
          <a:p>
            <a:r>
              <a:rPr lang="en-US" sz="2200" dirty="0" smtClean="0"/>
              <a:t> </a:t>
            </a:r>
            <a:r>
              <a:rPr lang="en-US" sz="2200" dirty="0"/>
              <a:t>race, </a:t>
            </a:r>
            <a:endParaRPr lang="en-US" sz="2200" dirty="0" smtClean="0"/>
          </a:p>
          <a:p>
            <a:r>
              <a:rPr lang="en-US" sz="2200" dirty="0" smtClean="0"/>
              <a:t>sex</a:t>
            </a:r>
            <a:r>
              <a:rPr lang="en-US" sz="2200" dirty="0"/>
              <a:t>, </a:t>
            </a:r>
            <a:endParaRPr lang="en-US" sz="2200" dirty="0" smtClean="0"/>
          </a:p>
          <a:p>
            <a:r>
              <a:rPr lang="en-US" sz="2200" dirty="0" smtClean="0"/>
              <a:t>gender</a:t>
            </a:r>
            <a:r>
              <a:rPr lang="en-US" sz="2200" dirty="0"/>
              <a:t>, </a:t>
            </a:r>
            <a:endParaRPr lang="en-US" sz="2200" dirty="0" smtClean="0"/>
          </a:p>
          <a:p>
            <a:r>
              <a:rPr lang="en-US" sz="2200" dirty="0" smtClean="0"/>
              <a:t>sexual </a:t>
            </a:r>
            <a:r>
              <a:rPr lang="en-US" sz="2200" dirty="0"/>
              <a:t>orientation </a:t>
            </a:r>
            <a:endParaRPr lang="en-US" sz="2200" dirty="0" smtClean="0"/>
          </a:p>
          <a:p>
            <a:r>
              <a:rPr lang="en-US" sz="2200" dirty="0" smtClean="0"/>
              <a:t>gender </a:t>
            </a:r>
            <a:r>
              <a:rPr lang="en-US" sz="2200" dirty="0"/>
              <a:t>identity</a:t>
            </a:r>
            <a:r>
              <a:rPr lang="en-US" sz="2200" dirty="0" smtClean="0"/>
              <a:t>,</a:t>
            </a:r>
          </a:p>
          <a:p>
            <a:r>
              <a:rPr lang="en-US" sz="2200" dirty="0" smtClean="0"/>
              <a:t> </a:t>
            </a:r>
            <a:r>
              <a:rPr lang="en-US" sz="2200" dirty="0"/>
              <a:t>age, </a:t>
            </a:r>
            <a:endParaRPr lang="en-US" sz="2200" dirty="0" smtClean="0"/>
          </a:p>
          <a:p>
            <a:r>
              <a:rPr lang="en-US" sz="2200" dirty="0" smtClean="0"/>
              <a:t>nationality</a:t>
            </a:r>
            <a:r>
              <a:rPr lang="en-US" sz="2200" dirty="0"/>
              <a:t>, </a:t>
            </a:r>
            <a:endParaRPr lang="en-US" sz="2200" dirty="0" smtClean="0"/>
          </a:p>
          <a:p>
            <a:r>
              <a:rPr lang="en-US" sz="2200" dirty="0" smtClean="0"/>
              <a:t>social </a:t>
            </a:r>
            <a:r>
              <a:rPr lang="en-US" sz="2200" dirty="0"/>
              <a:t>origin, </a:t>
            </a:r>
            <a:endParaRPr lang="en-US" sz="2200" dirty="0" smtClean="0"/>
          </a:p>
          <a:p>
            <a:endParaRPr lang="en-US" sz="2200" dirty="0" smtClean="0"/>
          </a:p>
          <a:p>
            <a:endParaRPr lang="en-US" sz="2200" dirty="0"/>
          </a:p>
          <a:p>
            <a:endParaRPr lang="en-US" sz="2200" dirty="0" smtClean="0"/>
          </a:p>
          <a:p>
            <a:r>
              <a:rPr lang="en-US" sz="2200" dirty="0" smtClean="0"/>
              <a:t>religion,</a:t>
            </a:r>
          </a:p>
          <a:p>
            <a:r>
              <a:rPr lang="en-US" sz="2200" dirty="0" smtClean="0"/>
              <a:t> </a:t>
            </a:r>
            <a:r>
              <a:rPr lang="en-US" sz="2200" dirty="0"/>
              <a:t>political or other conviction, </a:t>
            </a:r>
            <a:endParaRPr lang="en-US" sz="2200" dirty="0" smtClean="0"/>
          </a:p>
          <a:p>
            <a:r>
              <a:rPr lang="en-US" sz="2200" dirty="0" smtClean="0"/>
              <a:t>property </a:t>
            </a:r>
            <a:r>
              <a:rPr lang="en-US" sz="2200" dirty="0"/>
              <a:t>status</a:t>
            </a:r>
            <a:r>
              <a:rPr lang="en-US" sz="2200" dirty="0" smtClean="0"/>
              <a:t>,</a:t>
            </a:r>
          </a:p>
          <a:p>
            <a:r>
              <a:rPr lang="en-US" sz="2200" dirty="0" smtClean="0"/>
              <a:t> </a:t>
            </a:r>
            <a:r>
              <a:rPr lang="en-US" sz="2200" dirty="0"/>
              <a:t>culture</a:t>
            </a:r>
            <a:r>
              <a:rPr lang="en-US" sz="2200" dirty="0" smtClean="0"/>
              <a:t>,</a:t>
            </a:r>
          </a:p>
          <a:p>
            <a:r>
              <a:rPr lang="en-US" sz="2200" dirty="0" smtClean="0"/>
              <a:t> </a:t>
            </a:r>
            <a:r>
              <a:rPr lang="en-US" sz="2200" dirty="0"/>
              <a:t>language, </a:t>
            </a:r>
            <a:endParaRPr lang="en-US" sz="2200" dirty="0" smtClean="0"/>
          </a:p>
          <a:p>
            <a:r>
              <a:rPr lang="en-US" sz="2200" dirty="0" smtClean="0"/>
              <a:t>health </a:t>
            </a:r>
            <a:r>
              <a:rPr lang="en-US" sz="2200" dirty="0"/>
              <a:t>status, </a:t>
            </a:r>
            <a:endParaRPr lang="en-US" sz="2200" dirty="0" smtClean="0"/>
          </a:p>
          <a:p>
            <a:r>
              <a:rPr lang="en-US" sz="2200" dirty="0" smtClean="0"/>
              <a:t>type </a:t>
            </a:r>
            <a:r>
              <a:rPr lang="en-US" sz="2200" dirty="0"/>
              <a:t>of illness</a:t>
            </a:r>
            <a:r>
              <a:rPr lang="en-US" sz="2200" dirty="0" smtClean="0"/>
              <a:t>,</a:t>
            </a:r>
          </a:p>
          <a:p>
            <a:r>
              <a:rPr lang="en-US" sz="2200" dirty="0" smtClean="0"/>
              <a:t> </a:t>
            </a:r>
            <a:r>
              <a:rPr lang="en-US" sz="2200" dirty="0"/>
              <a:t>mental or physical disability, </a:t>
            </a:r>
          </a:p>
          <a:p>
            <a:r>
              <a:rPr lang="en-US" sz="2200" dirty="0" smtClean="0"/>
              <a:t>as </a:t>
            </a:r>
            <a:r>
              <a:rPr lang="en-US" sz="2200" dirty="0"/>
              <a:t>well as other personal characteristics that may be the cause of </a:t>
            </a:r>
            <a:r>
              <a:rPr lang="en-US" sz="2200" dirty="0" smtClean="0"/>
              <a:t>discrimination</a:t>
            </a:r>
            <a:endParaRPr lang="en-US" sz="2200" dirty="0"/>
          </a:p>
        </p:txBody>
      </p:sp>
    </p:spTree>
    <p:extLst>
      <p:ext uri="{BB962C8B-B14F-4D97-AF65-F5344CB8AC3E}">
        <p14:creationId xmlns:p14="http://schemas.microsoft.com/office/powerpoint/2010/main" xmlns="" val="2695095957"/>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Measures introduced in order to achieve full equality, protection and advancement of persons, or groups of persons in an unequal position, are not considered discrimination.</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792222136"/>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right to perform a medical profession </a:t>
            </a:r>
          </a:p>
        </p:txBody>
      </p:sp>
      <p:sp>
        <p:nvSpPr>
          <p:cNvPr id="5" name="Content Placeholder 4"/>
          <p:cNvSpPr>
            <a:spLocks noGrp="1"/>
          </p:cNvSpPr>
          <p:nvPr>
            <p:ph idx="1"/>
          </p:nvPr>
        </p:nvSpPr>
        <p:spPr/>
        <p:txBody>
          <a:bodyPr>
            <a:normAutofit/>
          </a:bodyPr>
          <a:lstStyle/>
          <a:p>
            <a:pPr lvl="0"/>
            <a:r>
              <a:rPr lang="en-US" sz="2400" dirty="0" smtClean="0"/>
              <a:t>It is </a:t>
            </a:r>
            <a:r>
              <a:rPr lang="en-US" sz="2400" dirty="0"/>
              <a:t>in a direct relation with the </a:t>
            </a:r>
            <a:r>
              <a:rPr lang="en-US" sz="2400" dirty="0" smtClean="0"/>
              <a:t>obligation </a:t>
            </a:r>
            <a:r>
              <a:rPr lang="en-US" sz="2400" dirty="0"/>
              <a:t>to provide health care protection to those who ask for it as rendering health care services is an important element of that profession. </a:t>
            </a:r>
            <a:endParaRPr lang="en-US" sz="2400" dirty="0" smtClean="0"/>
          </a:p>
          <a:p>
            <a:pPr lvl="0"/>
            <a:r>
              <a:rPr lang="en-US" sz="2400" dirty="0" smtClean="0">
                <a:solidFill>
                  <a:srgbClr val="FF0000"/>
                </a:solidFill>
              </a:rPr>
              <a:t>The </a:t>
            </a:r>
            <a:r>
              <a:rPr lang="en-US" sz="2400" dirty="0">
                <a:solidFill>
                  <a:srgbClr val="FF0000"/>
                </a:solidFill>
              </a:rPr>
              <a:t>professional status of a physician, and other medical workers</a:t>
            </a:r>
            <a:r>
              <a:rPr lang="en-US" sz="2400" dirty="0"/>
              <a:t>, when it comes to deciding about sensitive issues of human life and health</a:t>
            </a:r>
            <a:r>
              <a:rPr lang="en-US" sz="2400" dirty="0">
                <a:solidFill>
                  <a:srgbClr val="FF0000"/>
                </a:solidFill>
              </a:rPr>
              <a:t>, implies a speciﬁc personal responsibility and duty of a physician to provide adequate health care services</a:t>
            </a:r>
            <a:r>
              <a:rPr lang="en-US" sz="2400" dirty="0" smtClean="0">
                <a:solidFill>
                  <a:srgbClr val="FF0000"/>
                </a:solidFill>
              </a:rPr>
              <a:t>.</a:t>
            </a:r>
          </a:p>
          <a:p>
            <a:pPr lvl="0"/>
            <a:r>
              <a:rPr lang="en-US" sz="2400" dirty="0" smtClean="0"/>
              <a:t> </a:t>
            </a:r>
            <a:r>
              <a:rPr lang="en-US" sz="2400" dirty="0"/>
              <a:t>Everyone involved in </a:t>
            </a:r>
            <a:r>
              <a:rPr lang="en-US" sz="2400" dirty="0" smtClean="0"/>
              <a:t>performing </a:t>
            </a:r>
            <a:r>
              <a:rPr lang="en-US" sz="2400" dirty="0"/>
              <a:t>duties within the medical profession are health institutions and other </a:t>
            </a:r>
            <a:r>
              <a:rPr lang="en-US" sz="2400" dirty="0" smtClean="0"/>
              <a:t>activities</a:t>
            </a:r>
            <a:r>
              <a:rPr lang="en-US" sz="2400" dirty="0"/>
              <a:t>, e.g., private practice. </a:t>
            </a:r>
            <a:endParaRPr lang="en-US" sz="2400" dirty="0" smtClean="0"/>
          </a:p>
          <a:p>
            <a:pPr lvl="0"/>
            <a:r>
              <a:rPr lang="en-US" sz="2400" dirty="0" smtClean="0"/>
              <a:t>They </a:t>
            </a:r>
            <a:r>
              <a:rPr lang="en-US" sz="2400" dirty="0"/>
              <a:t>all provide the health care </a:t>
            </a:r>
            <a:r>
              <a:rPr lang="en-US" sz="2400" dirty="0" smtClean="0"/>
              <a:t>service.</a:t>
            </a:r>
            <a:endParaRPr lang="en-US" sz="2400" dirty="0"/>
          </a:p>
        </p:txBody>
      </p:sp>
    </p:spTree>
    <p:extLst>
      <p:ext uri="{BB962C8B-B14F-4D97-AF65-F5344CB8AC3E}">
        <p14:creationId xmlns:p14="http://schemas.microsoft.com/office/powerpoint/2010/main" xmlns="" val="2265517523"/>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Case 4</a:t>
            </a:r>
            <a:endParaRPr lang="en-US" dirty="0">
              <a:solidFill>
                <a:srgbClr val="FF0000"/>
              </a:solidFill>
            </a:endParaRPr>
          </a:p>
        </p:txBody>
      </p:sp>
      <p:sp>
        <p:nvSpPr>
          <p:cNvPr id="5" name="Content Placeholder 4"/>
          <p:cNvSpPr>
            <a:spLocks noGrp="1"/>
          </p:cNvSpPr>
          <p:nvPr>
            <p:ph idx="1"/>
          </p:nvPr>
        </p:nvSpPr>
        <p:spPr/>
        <p:txBody>
          <a:bodyPr>
            <a:normAutofit/>
          </a:bodyPr>
          <a:lstStyle/>
          <a:p>
            <a:r>
              <a:rPr lang="en-US" sz="2000" i="1" dirty="0"/>
              <a:t>You are an Asian </a:t>
            </a:r>
            <a:r>
              <a:rPr lang="en-US" sz="2000" i="1" dirty="0" smtClean="0"/>
              <a:t> </a:t>
            </a:r>
            <a:r>
              <a:rPr lang="en-US" sz="2000" i="1" dirty="0"/>
              <a:t>doctor working in A&amp;E. During an unusually busy night shift, a patient starts shouting about how the department is too slow and is staffed by lazy foreigners. Various members of staff have tried to diffuse the situation but this encourages him even more. At first, other patients join in his banter. Every time you walk through the waiting area, the patient makes increasingly insulting comments about you and other nonwhite staff members and patients. Other patients are beginning to feel uncomfortable and the atmosphere in the waiting room is changing. He is next to be seen by you. </a:t>
            </a:r>
            <a:endParaRPr lang="en-US" sz="2000" i="1" dirty="0" smtClean="0"/>
          </a:p>
          <a:p>
            <a:r>
              <a:rPr lang="en-US" sz="2000" i="1" dirty="0" smtClean="0"/>
              <a:t>You </a:t>
            </a:r>
            <a:r>
              <a:rPr lang="en-US" sz="2000" i="1" dirty="0"/>
              <a:t>call him into the treatment area but he refuses, stating he wants to be seen by a ‘British’ doctor only. </a:t>
            </a:r>
          </a:p>
        </p:txBody>
      </p:sp>
    </p:spTree>
    <p:extLst>
      <p:ext uri="{BB962C8B-B14F-4D97-AF65-F5344CB8AC3E}">
        <p14:creationId xmlns:p14="http://schemas.microsoft.com/office/powerpoint/2010/main" xmlns="" val="2285844861"/>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a:p>
          <a:p>
            <a:r>
              <a:rPr lang="en-US" sz="2000" dirty="0"/>
              <a:t>How will you deal with this situation? </a:t>
            </a:r>
          </a:p>
          <a:p>
            <a:r>
              <a:rPr lang="en-US" sz="2000" dirty="0"/>
              <a:t>• What is your legal duty of care to this patient and the other patients? </a:t>
            </a:r>
          </a:p>
          <a:p>
            <a:r>
              <a:rPr lang="en-US" sz="2000" dirty="0"/>
              <a:t>• What are your ethical obligations?</a:t>
            </a:r>
          </a:p>
          <a:p>
            <a:endParaRPr lang="en-US" b="1" dirty="0"/>
          </a:p>
        </p:txBody>
      </p:sp>
    </p:spTree>
    <p:extLst>
      <p:ext uri="{BB962C8B-B14F-4D97-AF65-F5344CB8AC3E}">
        <p14:creationId xmlns:p14="http://schemas.microsoft.com/office/powerpoint/2010/main" xmlns="" val="51686844"/>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a:bodyPr>
          <a:lstStyle/>
          <a:p>
            <a:r>
              <a:rPr lang="en-US" dirty="0">
                <a:solidFill>
                  <a:srgbClr val="FF0000"/>
                </a:solidFill>
              </a:rPr>
              <a:t>The doctor and indeed the hospital owe this patient a duty of care</a:t>
            </a:r>
            <a:r>
              <a:rPr lang="en-US" dirty="0"/>
              <a:t>, which encompasses the provision of adequate and timely treatment irrespective of the patient’s choices and beliefs. There is no duty to provide a particular doctor to treat a patient. </a:t>
            </a:r>
            <a:endParaRPr lang="en-US" dirty="0" smtClean="0"/>
          </a:p>
          <a:p>
            <a:r>
              <a:rPr lang="en-US" dirty="0" smtClean="0"/>
              <a:t>If </a:t>
            </a:r>
            <a:r>
              <a:rPr lang="en-US" dirty="0"/>
              <a:t>a patient refuses to be seen by a doctor this raises the practical problem of fulfilling the ongoing duty of care to the patient. The patient may choose not to be treated if his request is not met</a:t>
            </a:r>
            <a:r>
              <a:rPr lang="en-US" dirty="0" smtClean="0"/>
              <a:t>.</a:t>
            </a:r>
          </a:p>
          <a:p>
            <a:r>
              <a:rPr lang="en-US" dirty="0" smtClean="0"/>
              <a:t> </a:t>
            </a:r>
            <a:r>
              <a:rPr lang="en-US" dirty="0"/>
              <a:t>If the patient needs urgent treatment and the only doctor available is the Asian </a:t>
            </a:r>
            <a:r>
              <a:rPr lang="en-US" dirty="0" smtClean="0"/>
              <a:t>doctor, </a:t>
            </a:r>
            <a:r>
              <a:rPr lang="en-US" dirty="0"/>
              <a:t>then there may be some difficulty </a:t>
            </a:r>
            <a:r>
              <a:rPr lang="en-US" dirty="0">
                <a:solidFill>
                  <a:srgbClr val="FF0000"/>
                </a:solidFill>
              </a:rPr>
              <a:t>‘in drawing a line between the unreasonable demand of a racist patient and a sensitive response from a caring profession to a difficult situation</a:t>
            </a:r>
            <a:r>
              <a:rPr lang="en-US" dirty="0" smtClean="0"/>
              <a:t>’.</a:t>
            </a:r>
          </a:p>
          <a:p>
            <a:r>
              <a:rPr lang="en-US" dirty="0" smtClean="0"/>
              <a:t> </a:t>
            </a:r>
            <a:r>
              <a:rPr lang="en-US" dirty="0"/>
              <a:t>Acceding to this request would divert resources, by way of an ‘acceptable’ doctor to this patient, based on demand rather than clinical need, and it impacts on other patients and staff. It also condones such </a:t>
            </a:r>
            <a:r>
              <a:rPr lang="en-US" dirty="0" smtClean="0"/>
              <a:t>behavior. </a:t>
            </a:r>
            <a:endParaRPr lang="en-US" dirty="0"/>
          </a:p>
        </p:txBody>
      </p:sp>
    </p:spTree>
    <p:extLst>
      <p:ext uri="{BB962C8B-B14F-4D97-AF65-F5344CB8AC3E}">
        <p14:creationId xmlns:p14="http://schemas.microsoft.com/office/powerpoint/2010/main" xmlns="" val="4232240382"/>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lstStyle/>
          <a:p>
            <a:endParaRPr lang="en-US" sz="2800" dirty="0"/>
          </a:p>
          <a:p>
            <a:r>
              <a:rPr lang="en-US" sz="2800" dirty="0"/>
              <a:t>The hospital owes the patient a duty of care. </a:t>
            </a:r>
            <a:endParaRPr lang="en-US" sz="2800" dirty="0" smtClean="0"/>
          </a:p>
          <a:p>
            <a:r>
              <a:rPr lang="en-US" sz="2800" dirty="0" smtClean="0"/>
              <a:t>However</a:t>
            </a:r>
            <a:r>
              <a:rPr lang="en-US" sz="2800" dirty="0"/>
              <a:t>, there is no requirement that a patient must be seen by a particular doctor. </a:t>
            </a:r>
          </a:p>
          <a:p>
            <a:r>
              <a:rPr lang="en-US" sz="2800" dirty="0" smtClean="0"/>
              <a:t>Racism </a:t>
            </a:r>
            <a:r>
              <a:rPr lang="en-US" sz="2800" dirty="0"/>
              <a:t>in the workplace will not be tolerated 	</a:t>
            </a:r>
          </a:p>
          <a:p>
            <a:endParaRPr lang="en-US" dirty="0"/>
          </a:p>
        </p:txBody>
      </p:sp>
    </p:spTree>
    <p:extLst>
      <p:ext uri="{BB962C8B-B14F-4D97-AF65-F5344CB8AC3E}">
        <p14:creationId xmlns:p14="http://schemas.microsoft.com/office/powerpoint/2010/main" xmlns="" val="3126739774"/>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comprehensive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068819876"/>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0" y="2286000"/>
            <a:ext cx="9146383" cy="2667000"/>
          </a:xfrm>
        </p:spPr>
        <p:txBody>
          <a:bodyPr/>
          <a:lstStyle/>
          <a:p>
            <a:r>
              <a:rPr lang="en-US" dirty="0">
                <a:solidFill>
                  <a:srgbClr val="FF0000"/>
                </a:solidFill>
              </a:rPr>
              <a:t>The principle of comprehensive health </a:t>
            </a:r>
            <a:r>
              <a:rPr lang="en-US" dirty="0" smtClean="0">
                <a:solidFill>
                  <a:srgbClr val="FF0000"/>
                </a:solidFill>
              </a:rPr>
              <a:t>care implies </a:t>
            </a:r>
            <a:r>
              <a:rPr lang="en-US" dirty="0">
                <a:solidFill>
                  <a:srgbClr val="FF0000"/>
                </a:solidFill>
              </a:rPr>
              <a:t>the inclusion of all citizens in the health care system</a:t>
            </a:r>
            <a:r>
              <a:rPr lang="en-US" dirty="0"/>
              <a:t>, with the application of unified health care measures and activities that include health promotion, disease prevention, early diagnosis, treatment, health care and rehabilitation.</a:t>
            </a:r>
            <a:br>
              <a:rPr lang="en-US" dirty="0"/>
            </a:br>
            <a:endParaRPr lang="en-US" dirty="0"/>
          </a:p>
        </p:txBody>
      </p:sp>
    </p:spTree>
    <p:extLst>
      <p:ext uri="{BB962C8B-B14F-4D97-AF65-F5344CB8AC3E}">
        <p14:creationId xmlns:p14="http://schemas.microsoft.com/office/powerpoint/2010/main" xmlns="" val="2140376361"/>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a:t>
            </a:r>
            <a:endParaRPr lang="en-US" dirty="0"/>
          </a:p>
        </p:txBody>
      </p:sp>
      <p:sp>
        <p:nvSpPr>
          <p:cNvPr id="5" name="Content Placeholder 4"/>
          <p:cNvSpPr>
            <a:spLocks noGrp="1"/>
          </p:cNvSpPr>
          <p:nvPr>
            <p:ph idx="1"/>
          </p:nvPr>
        </p:nvSpPr>
        <p:spPr/>
        <p:txBody>
          <a:bodyPr>
            <a:normAutofit/>
          </a:bodyPr>
          <a:lstStyle/>
          <a:p>
            <a:r>
              <a:rPr lang="en-US" sz="2800" dirty="0" smtClean="0"/>
              <a:t>COVID-19 pandemic </a:t>
            </a:r>
          </a:p>
          <a:p>
            <a:r>
              <a:rPr lang="en-US" sz="2800" dirty="0"/>
              <a:t>M</a:t>
            </a:r>
            <a:r>
              <a:rPr lang="en-US" sz="2800" dirty="0" smtClean="0"/>
              <a:t>easures were implied on all the citizens</a:t>
            </a:r>
          </a:p>
          <a:p>
            <a:r>
              <a:rPr lang="en-US" sz="2800" dirty="0" smtClean="0"/>
              <a:t>The goal was disease </a:t>
            </a:r>
            <a:r>
              <a:rPr lang="en-US" sz="2800" dirty="0"/>
              <a:t>prevention, early diagnosis, treatment, health care and rehabilitation</a:t>
            </a:r>
          </a:p>
        </p:txBody>
      </p:sp>
    </p:spTree>
    <p:extLst>
      <p:ext uri="{BB962C8B-B14F-4D97-AF65-F5344CB8AC3E}">
        <p14:creationId xmlns:p14="http://schemas.microsoft.com/office/powerpoint/2010/main" xmlns="" val="1743535114"/>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affordability of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811025879"/>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principle of accessibility of health care implies the provision of appropriate health care to citizens, which is physically, </a:t>
            </a:r>
            <a:r>
              <a:rPr lang="en-US" dirty="0" err="1">
                <a:solidFill>
                  <a:srgbClr val="FF0000"/>
                </a:solidFill>
              </a:rPr>
              <a:t>communicationally</a:t>
            </a:r>
            <a:r>
              <a:rPr lang="en-US" dirty="0">
                <a:solidFill>
                  <a:srgbClr val="FF0000"/>
                </a:solidFill>
              </a:rPr>
              <a:t>, geographically and economically accessible, that is, culturally acceptable</a:t>
            </a:r>
            <a:r>
              <a:rPr lang="en-US" dirty="0"/>
              <a:t>, especially to persons with disabilities.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972877160"/>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a:t>
            </a:r>
            <a:endParaRPr lang="en-US" dirty="0"/>
          </a:p>
        </p:txBody>
      </p:sp>
      <p:sp>
        <p:nvSpPr>
          <p:cNvPr id="5" name="Content Placeholder 4"/>
          <p:cNvSpPr>
            <a:spLocks noGrp="1"/>
          </p:cNvSpPr>
          <p:nvPr>
            <p:ph idx="1"/>
          </p:nvPr>
        </p:nvSpPr>
        <p:spPr/>
        <p:txBody>
          <a:bodyPr>
            <a:normAutofit/>
          </a:bodyPr>
          <a:lstStyle/>
          <a:p>
            <a:r>
              <a:rPr lang="en-US" sz="2800" dirty="0"/>
              <a:t>Unmet health care needs are recognized as an indicator of access to health care, which provides an overview of specific barriers that users face when they need health services</a:t>
            </a:r>
            <a:r>
              <a:rPr lang="en-US" sz="2800" dirty="0" smtClean="0"/>
              <a:t>.</a:t>
            </a:r>
          </a:p>
          <a:p>
            <a:r>
              <a:rPr lang="en-US" sz="2800" dirty="0" smtClean="0"/>
              <a:t>The research conducted in Serbia said that </a:t>
            </a:r>
            <a:r>
              <a:rPr lang="en-US" sz="2800" dirty="0"/>
              <a:t>most dominant reason within the threatened accessibility was a </a:t>
            </a:r>
            <a:r>
              <a:rPr lang="en-US" sz="2800" dirty="0">
                <a:solidFill>
                  <a:srgbClr val="FF0000"/>
                </a:solidFill>
              </a:rPr>
              <a:t>financial </a:t>
            </a:r>
            <a:r>
              <a:rPr lang="en-US" sz="2800" dirty="0" smtClean="0">
                <a:solidFill>
                  <a:srgbClr val="FF0000"/>
                </a:solidFill>
              </a:rPr>
              <a:t>reason </a:t>
            </a:r>
            <a:r>
              <a:rPr lang="en-US" sz="2800" dirty="0" smtClean="0"/>
              <a:t>and  </a:t>
            </a:r>
            <a:r>
              <a:rPr lang="en-US" sz="2800" dirty="0"/>
              <a:t>within the threatened availability were </a:t>
            </a:r>
            <a:r>
              <a:rPr lang="en-US" sz="2800" dirty="0">
                <a:solidFill>
                  <a:srgbClr val="FF0000"/>
                </a:solidFill>
              </a:rPr>
              <a:t>waiting lists for medical interventions and </a:t>
            </a:r>
            <a:r>
              <a:rPr lang="en-US" sz="2800" dirty="0" smtClean="0">
                <a:solidFill>
                  <a:srgbClr val="FF0000"/>
                </a:solidFill>
              </a:rPr>
              <a:t>procedures</a:t>
            </a:r>
          </a:p>
          <a:p>
            <a:r>
              <a:rPr lang="en-US" sz="2800" dirty="0" smtClean="0">
                <a:solidFill>
                  <a:srgbClr val="FF0000"/>
                </a:solidFill>
              </a:rPr>
              <a:t>Can the waiting time endanger </a:t>
            </a:r>
            <a:r>
              <a:rPr lang="en-US" sz="2800" dirty="0" err="1" smtClean="0">
                <a:solidFill>
                  <a:srgbClr val="FF0000"/>
                </a:solidFill>
              </a:rPr>
              <a:t>someones</a:t>
            </a:r>
            <a:r>
              <a:rPr lang="en-US" sz="2800" dirty="0" smtClean="0">
                <a:solidFill>
                  <a:srgbClr val="FF0000"/>
                </a:solidFill>
              </a:rPr>
              <a:t> life?</a:t>
            </a:r>
            <a:endParaRPr lang="en-US" sz="2800" dirty="0">
              <a:solidFill>
                <a:srgbClr val="FF0000"/>
              </a:solidFill>
            </a:endParaRPr>
          </a:p>
        </p:txBody>
      </p:sp>
    </p:spTree>
    <p:extLst>
      <p:ext uri="{BB962C8B-B14F-4D97-AF65-F5344CB8AC3E}">
        <p14:creationId xmlns:p14="http://schemas.microsoft.com/office/powerpoint/2010/main" xmlns="" val="3732766338"/>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obligation to provide emergency medical help </a:t>
            </a:r>
          </a:p>
        </p:txBody>
      </p:sp>
      <p:sp>
        <p:nvSpPr>
          <p:cNvPr id="3" name="Content Placeholder 2"/>
          <p:cNvSpPr>
            <a:spLocks noGrp="1"/>
          </p:cNvSpPr>
          <p:nvPr>
            <p:ph idx="1"/>
          </p:nvPr>
        </p:nvSpPr>
        <p:spPr/>
        <p:txBody>
          <a:bodyPr/>
          <a:lstStyle/>
          <a:p>
            <a:pPr lvl="0"/>
            <a:r>
              <a:rPr lang="en-US" dirty="0" smtClean="0"/>
              <a:t>It is </a:t>
            </a:r>
            <a:r>
              <a:rPr lang="en-US" dirty="0"/>
              <a:t>the subject of a </a:t>
            </a:r>
            <a:r>
              <a:rPr lang="en-US" dirty="0" smtClean="0"/>
              <a:t>speciﬁc </a:t>
            </a:r>
            <a:r>
              <a:rPr lang="en-US" dirty="0"/>
              <a:t>legal provision of </a:t>
            </a:r>
            <a:r>
              <a:rPr lang="en-US" dirty="0" smtClean="0"/>
              <a:t>Healthcare law. </a:t>
            </a:r>
          </a:p>
          <a:p>
            <a:pPr lvl="0"/>
            <a:r>
              <a:rPr lang="en-US" dirty="0" smtClean="0"/>
              <a:t>It </a:t>
            </a:r>
            <a:r>
              <a:rPr lang="en-US" dirty="0"/>
              <a:t>is different in the private sector of the health care system, where it is not allowed to establish the emergency medical service but, on the other hand, particular duties are prescribed stating that private practice</a:t>
            </a:r>
            <a:r>
              <a:rPr lang="en-US" dirty="0" smtClean="0"/>
              <a:t>:</a:t>
            </a:r>
            <a:endParaRPr lang="en-US" dirty="0"/>
          </a:p>
          <a:p>
            <a:pPr lvl="0"/>
            <a:r>
              <a:rPr lang="en-US" dirty="0" smtClean="0"/>
              <a:t>provides </a:t>
            </a:r>
            <a:r>
              <a:rPr lang="en-US" dirty="0"/>
              <a:t>emergency medical care to all citizens;</a:t>
            </a:r>
          </a:p>
          <a:p>
            <a:pPr lvl="0"/>
            <a:r>
              <a:rPr lang="en-US" dirty="0"/>
              <a:t>when summoned by a competent state body, it takes part in the prevention of spreading contagious and infectious diseases as well as in the protection and res- cuing people in case of force majeure and other natural catastrophes and </a:t>
            </a:r>
            <a:r>
              <a:rPr lang="en-US" dirty="0" smtClean="0"/>
              <a:t>emergency </a:t>
            </a:r>
            <a:r>
              <a:rPr lang="en-US" dirty="0"/>
              <a:t>situations</a:t>
            </a:r>
            <a:r>
              <a:rPr lang="en-US" dirty="0" smtClean="0"/>
              <a:t>.</a:t>
            </a:r>
          </a:p>
          <a:p>
            <a:pPr lvl="0"/>
            <a:r>
              <a:rPr lang="en-US" dirty="0"/>
              <a:t>In compliance with its activities, private practice should provide availability of an ambulance either its own or by signing a contract with the nearest health </a:t>
            </a:r>
            <a:r>
              <a:rPr lang="en-US" dirty="0" smtClean="0"/>
              <a:t>institution </a:t>
            </a:r>
            <a:r>
              <a:rPr lang="en-US" dirty="0"/>
              <a:t>that is able to provide that kind of transportation</a:t>
            </a:r>
          </a:p>
          <a:p>
            <a:endParaRPr lang="en-US" dirty="0"/>
          </a:p>
        </p:txBody>
      </p:sp>
    </p:spTree>
    <p:extLst>
      <p:ext uri="{BB962C8B-B14F-4D97-AF65-F5344CB8AC3E}">
        <p14:creationId xmlns:p14="http://schemas.microsoft.com/office/powerpoint/2010/main" xmlns="" val="775785188"/>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continuity of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072603304"/>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590800"/>
            <a:ext cx="9146383" cy="2667000"/>
          </a:xfrm>
        </p:spPr>
        <p:txBody>
          <a:bodyPr/>
          <a:lstStyle/>
          <a:p>
            <a:r>
              <a:rPr lang="en-US" dirty="0"/>
              <a:t>The principle of continuity of health care is achieved by the overall organization of the health care system, which ensures functional connection and coordination of health care from the primary through secondary to the tertiary level of health care and which provides continuous health care to citizens at every age.</a:t>
            </a:r>
          </a:p>
        </p:txBody>
      </p:sp>
    </p:spTree>
    <p:extLst>
      <p:ext uri="{BB962C8B-B14F-4D97-AF65-F5344CB8AC3E}">
        <p14:creationId xmlns:p14="http://schemas.microsoft.com/office/powerpoint/2010/main" xmlns="" val="1861702219"/>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continuous improvement of quality and safety in the provision of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157391383"/>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429000"/>
            <a:ext cx="9146383" cy="2667000"/>
          </a:xfrm>
        </p:spPr>
        <p:txBody>
          <a:bodyPr/>
          <a:lstStyle/>
          <a:p>
            <a:r>
              <a:rPr lang="en-US" dirty="0"/>
              <a:t>The principle of continuous improvement of quality and safety in the provision of health care is achieved by measures and activities which, in accordance with modern achievements of medical science and practice, increase the possibilities of a favorable outcome and reduce risks and other unwanted consequences for the health and health status of the individual and the community as a whole.</a:t>
            </a:r>
          </a:p>
        </p:txBody>
      </p:sp>
    </p:spTree>
    <p:extLst>
      <p:ext uri="{BB962C8B-B14F-4D97-AF65-F5344CB8AC3E}">
        <p14:creationId xmlns:p14="http://schemas.microsoft.com/office/powerpoint/2010/main" xmlns="" val="3175860608"/>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effectiveness of health care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34118084"/>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effectiveness of health care is achieved by achieving the best possible results in relation to available financial resources, that is, by achieving the highest level of health care with the lowest expenditure of funds.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763575660"/>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obligation to provide health care services </a:t>
            </a:r>
          </a:p>
        </p:txBody>
      </p:sp>
      <p:sp>
        <p:nvSpPr>
          <p:cNvPr id="3" name="Content Placeholder 2"/>
          <p:cNvSpPr>
            <a:spLocks noGrp="1"/>
          </p:cNvSpPr>
          <p:nvPr>
            <p:ph idx="1"/>
          </p:nvPr>
        </p:nvSpPr>
        <p:spPr/>
        <p:txBody>
          <a:bodyPr/>
          <a:lstStyle/>
          <a:p>
            <a:pPr lvl="0"/>
            <a:r>
              <a:rPr lang="en-US" sz="2000" dirty="0" smtClean="0"/>
              <a:t>It is </a:t>
            </a:r>
            <a:r>
              <a:rPr lang="en-US" sz="2000" dirty="0"/>
              <a:t>conditioned by the content, scope and standards of care prescribed by regulations about health insurance. </a:t>
            </a:r>
            <a:endParaRPr lang="en-US" sz="2000" dirty="0" smtClean="0"/>
          </a:p>
          <a:p>
            <a:pPr lvl="0"/>
            <a:r>
              <a:rPr lang="en-US" sz="2000" dirty="0" smtClean="0"/>
              <a:t>The </a:t>
            </a:r>
            <a:r>
              <a:rPr lang="en-US" sz="2000" dirty="0"/>
              <a:t>health protection is obtained by the insured persons from health service providers in accordance with the general act which regulates the conditions and method for </a:t>
            </a:r>
            <a:r>
              <a:rPr lang="en-US" sz="2000" dirty="0" smtClean="0"/>
              <a:t>exercising </a:t>
            </a:r>
            <a:r>
              <a:rPr lang="en-US" sz="2000" dirty="0"/>
              <a:t>the rights from compulsory health insurance. </a:t>
            </a:r>
            <a:endParaRPr lang="en-US" sz="2000" dirty="0" smtClean="0"/>
          </a:p>
          <a:p>
            <a:pPr lvl="0"/>
            <a:r>
              <a:rPr lang="en-US" sz="2000" dirty="0" smtClean="0"/>
              <a:t>For </a:t>
            </a:r>
            <a:r>
              <a:rPr lang="en-US" sz="2000" dirty="0"/>
              <a:t>certain types of health </a:t>
            </a:r>
            <a:r>
              <a:rPr lang="en-US" sz="2000" dirty="0" smtClean="0"/>
              <a:t>services </a:t>
            </a:r>
            <a:r>
              <a:rPr lang="en-US" sz="2000" dirty="0"/>
              <a:t>that are provided from health insurance funds and that are not urgent, the order of use can be determined, depending on the medical indications and health </a:t>
            </a:r>
            <a:r>
              <a:rPr lang="en-US" sz="2000" dirty="0" smtClean="0"/>
              <a:t>condition </a:t>
            </a:r>
            <a:r>
              <a:rPr lang="en-US" sz="2000" dirty="0"/>
              <a:t>of the insured person, as well as the date of reporting to the health institution, with the proviso that the </a:t>
            </a:r>
            <a:r>
              <a:rPr lang="en-US" sz="2000" dirty="0">
                <a:solidFill>
                  <a:srgbClr val="FF0000"/>
                </a:solidFill>
              </a:rPr>
              <a:t>waiting time cannot be such as to endanger the health or life of the insured person. </a:t>
            </a:r>
            <a:endParaRPr lang="en-US" sz="2000" dirty="0" smtClean="0">
              <a:solidFill>
                <a:srgbClr val="FF0000"/>
              </a:solidFill>
            </a:endParaRPr>
          </a:p>
          <a:p>
            <a:endParaRPr lang="en-US" dirty="0"/>
          </a:p>
        </p:txBody>
      </p:sp>
    </p:spTree>
    <p:extLst>
      <p:ext uri="{BB962C8B-B14F-4D97-AF65-F5344CB8AC3E}">
        <p14:creationId xmlns:p14="http://schemas.microsoft.com/office/powerpoint/2010/main" xmlns="" val="2531960005"/>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Pharmaceutical duty of </a:t>
            </a:r>
            <a:r>
              <a:rPr lang="en-US" dirty="0"/>
              <a:t>health care</a:t>
            </a:r>
          </a:p>
        </p:txBody>
      </p:sp>
      <p:sp>
        <p:nvSpPr>
          <p:cNvPr id="3" name="Content Placeholder 2"/>
          <p:cNvSpPr>
            <a:spLocks noGrp="1"/>
          </p:cNvSpPr>
          <p:nvPr>
            <p:ph idx="1"/>
          </p:nvPr>
        </p:nvSpPr>
        <p:spPr/>
        <p:txBody>
          <a:bodyPr>
            <a:normAutofit/>
          </a:bodyPr>
          <a:lstStyle/>
          <a:p>
            <a:r>
              <a:rPr lang="en-US" sz="2400" dirty="0">
                <a:solidFill>
                  <a:srgbClr val="FF0000"/>
                </a:solidFill>
              </a:rPr>
              <a:t>Duty of care also refers to pharmaceutical health care, to the distribution of medications in particular. </a:t>
            </a:r>
            <a:endParaRPr lang="en-US" sz="2400" dirty="0" smtClean="0">
              <a:solidFill>
                <a:srgbClr val="FF0000"/>
              </a:solidFill>
            </a:endParaRPr>
          </a:p>
          <a:p>
            <a:r>
              <a:rPr lang="en-US" sz="2400" dirty="0" smtClean="0"/>
              <a:t>A </a:t>
            </a:r>
            <a:r>
              <a:rPr lang="en-US" sz="2400" dirty="0"/>
              <a:t>legal entity that is in the wholesale of medications is obliged to provide a continual provision of the market with medications and </a:t>
            </a:r>
            <a:r>
              <a:rPr lang="en-US" sz="2400" dirty="0" smtClean="0"/>
              <a:t>everything </a:t>
            </a:r>
            <a:r>
              <a:rPr lang="en-US" sz="2400" dirty="0"/>
              <a:t>in compliance with the permit to deal with the wholesale of medications. </a:t>
            </a:r>
            <a:endParaRPr lang="en-US" sz="2400" dirty="0" smtClean="0"/>
          </a:p>
          <a:p>
            <a:r>
              <a:rPr lang="en-US" sz="2400" dirty="0" smtClean="0"/>
              <a:t>Retailing </a:t>
            </a:r>
            <a:r>
              <a:rPr lang="en-US" sz="2400" dirty="0"/>
              <a:t>medications, as part of health care protection is done in a pharmacy set up as a health institution as well as in a pharmacy set up as private practice.</a:t>
            </a:r>
          </a:p>
        </p:txBody>
      </p:sp>
    </p:spTree>
    <p:extLst>
      <p:ext uri="{BB962C8B-B14F-4D97-AF65-F5344CB8AC3E}">
        <p14:creationId xmlns:p14="http://schemas.microsoft.com/office/powerpoint/2010/main" xmlns="" val="2798309307"/>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General rules that regulate the health care system stipulate </a:t>
            </a:r>
            <a:r>
              <a:rPr lang="en-US" dirty="0">
                <a:solidFill>
                  <a:srgbClr val="FF0000"/>
                </a:solidFill>
              </a:rPr>
              <a:t>that physicians and other medical staff, who render health care services, do their job in compliance with the current medical doctrine and in accordance with the code of professional ethics</a:t>
            </a:r>
            <a:r>
              <a:rPr lang="en-US" dirty="0"/>
              <a:t>. </a:t>
            </a:r>
            <a:br>
              <a:rPr lang="en-US" dirty="0"/>
            </a:br>
            <a:endParaRPr lang="en-US" dirty="0"/>
          </a:p>
        </p:txBody>
      </p:sp>
      <p:sp>
        <p:nvSpPr>
          <p:cNvPr id="3" name="Content Placeholder 2"/>
          <p:cNvSpPr>
            <a:spLocks noGrp="1"/>
          </p:cNvSpPr>
          <p:nvPr>
            <p:ph type="body" idx="1"/>
          </p:nvPr>
        </p:nvSpPr>
        <p:spPr/>
        <p:txBody>
          <a:bodyPr>
            <a:normAutofit/>
          </a:bodyPr>
          <a:lstStyle/>
          <a:p>
            <a:endParaRPr lang="en-US" dirty="0" smtClean="0"/>
          </a:p>
        </p:txBody>
      </p:sp>
    </p:spTree>
    <p:extLst>
      <p:ext uri="{BB962C8B-B14F-4D97-AF65-F5344CB8AC3E}">
        <p14:creationId xmlns:p14="http://schemas.microsoft.com/office/powerpoint/2010/main" xmlns="" val="150167114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On the basis of the decree of the enforceable law, a health practitioner may refuse to provide due care if that medical service is against his/her conscience or international rules of medical ethics. This is conscientious objection.</a:t>
            </a:r>
            <a:r>
              <a:rPr lang="en-US" baseline="30000" dirty="0"/>
              <a:t/>
            </a:r>
            <a:br>
              <a:rPr lang="en-US" baseline="30000"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31884311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5086" y="2743200"/>
            <a:ext cx="9146383" cy="2667000"/>
          </a:xfrm>
        </p:spPr>
        <p:txBody>
          <a:bodyPr/>
          <a:lstStyle/>
          <a:p>
            <a:r>
              <a:rPr lang="en-US" dirty="0"/>
              <a:t>A physician has the right to refuse to perform abortion or sterilization if it is opposite to his/her beliefs and conscience but he/she is obliged to send a patient to another qualiﬁed physician, i.e., to organize the performance of these medical interventions in compliance with the law.</a:t>
            </a:r>
            <a:r>
              <a:rPr lang="en-US" baseline="30000" dirty="0"/>
              <a:t/>
            </a:r>
            <a:br>
              <a:rPr lang="en-US" baseline="30000"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250375935"/>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1897</TotalTime>
  <Words>3242</Words>
  <Application>Microsoft Office PowerPoint</Application>
  <PresentationFormat>Custom</PresentationFormat>
  <Paragraphs>161</Paragraphs>
  <Slides>46</Slides>
  <Notes>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Chalkboard 16x9</vt:lpstr>
      <vt:lpstr>PRINCIPLES OF HEALTH CARE AND IMPLICATIONS ON THE WORK OF HEALTHCARE PROFESSIONALS </vt:lpstr>
      <vt:lpstr>Healthcare profession</vt:lpstr>
      <vt:lpstr>The right to perform a medical profession </vt:lpstr>
      <vt:lpstr>The obligation to provide emergency medical help </vt:lpstr>
      <vt:lpstr>The obligation to provide health care services </vt:lpstr>
      <vt:lpstr>Pharmaceutical duty of health care</vt:lpstr>
      <vt:lpstr>General rules that regulate the health care system stipulate that physicians and other medical staff, who render health care services, do their job in compliance with the current medical doctrine and in accordance with the code of professional ethics.  </vt:lpstr>
      <vt:lpstr>On the basis of the decree of the enforceable law, a health practitioner may refuse to provide due care if that medical service is against his/her conscience or international rules of medical ethics. This is conscientious objection. </vt:lpstr>
      <vt:lpstr>A physician has the right to refuse to perform abortion or sterilization if it is opposite to his/her beliefs and conscience but he/she is obliged to send a patient to another qualiﬁed physician, i.e., to organize the performance of these medical interventions in compliance with the law. </vt:lpstr>
      <vt:lpstr>A health practitioner is obliged to inform the general manager of the health care institution, his/her superior or the founder of private practice about his/her conscientious objection.  </vt:lpstr>
      <vt:lpstr>The health care institution, i.e., private practice is obliged to respect conscientious objection of a health practitioner as well as to ﬁnd the replacement that will provide a patient with health care. A health prac- titioner shall not refuse to provide emergency medical help </vt:lpstr>
      <vt:lpstr>Healthcare law  Official Gazette of Republic Serbia no. 25/19</vt:lpstr>
      <vt:lpstr>The principle of respect for human rights and values and the rights of the child in health care</vt:lpstr>
      <vt:lpstr>The principle of respect for human rights and values in health care </vt:lpstr>
      <vt:lpstr>The principle of respecting the rights of the child </vt:lpstr>
      <vt:lpstr>Pregnant women, women in labor, children up to the age of 18, single parents with children up to the age of seven, and the elderly have the right to the highest possible standard of health and health care. </vt:lpstr>
      <vt:lpstr>Is there a right to have a child? </vt:lpstr>
      <vt:lpstr>Case 1</vt:lpstr>
      <vt:lpstr>Questions?</vt:lpstr>
      <vt:lpstr>Answer from the literature</vt:lpstr>
      <vt:lpstr>Still..</vt:lpstr>
      <vt:lpstr>Key points</vt:lpstr>
      <vt:lpstr>Case 2 and 3</vt:lpstr>
      <vt:lpstr>Questions</vt:lpstr>
      <vt:lpstr>International POV</vt:lpstr>
      <vt:lpstr>Similar case in Serbia</vt:lpstr>
      <vt:lpstr>The principle of equity in health care</vt:lpstr>
      <vt:lpstr>The principle of equity in health care </vt:lpstr>
      <vt:lpstr>Measures introduced in order to achieve full equality, protection and advancement of persons, or groups of persons in an unequal position, are not considered discrimination.</vt:lpstr>
      <vt:lpstr>Case 4</vt:lpstr>
      <vt:lpstr>Questions</vt:lpstr>
      <vt:lpstr>Answer</vt:lpstr>
      <vt:lpstr>Key points</vt:lpstr>
      <vt:lpstr>The principle of comprehensive health care</vt:lpstr>
      <vt:lpstr>The principle of comprehensive health care implies the inclusion of all citizens in the health care system, with the application of unified health care measures and activities that include health promotion, disease prevention, early diagnosis, treatment, health care and rehabilitation. </vt:lpstr>
      <vt:lpstr>Example</vt:lpstr>
      <vt:lpstr>The principle of affordability of health care</vt:lpstr>
      <vt:lpstr>The principle of accessibility of health care implies the provision of appropriate health care to citizens, which is physically, communicationally, geographically and economically accessible, that is, culturally acceptable, especially to persons with disabilities.</vt:lpstr>
      <vt:lpstr>Example</vt:lpstr>
      <vt:lpstr>The principle of continuity of health care</vt:lpstr>
      <vt:lpstr>The principle of continuity of health care is achieved by the overall organization of the health care system, which ensures functional connection and coordination of health care from the primary through secondary to the tertiary level of health care and which provides continuous health care to citizens at every age.</vt:lpstr>
      <vt:lpstr>The principle of continuous improvement of quality and safety in the provision of health care</vt:lpstr>
      <vt:lpstr>The principle of continuous improvement of quality and safety in the provision of health care is achieved by measures and activities which, in accordance with modern achievements of medical science and practice, increase the possibilities of a favorable outcome and reduce risks and other unwanted consequences for the health and health status of the individual and the community as a whole.</vt:lpstr>
      <vt:lpstr>The principle of effectiveness of health care</vt:lpstr>
      <vt:lpstr>The principle of effectiveness of health care is achieved by achieving the best possible results in relation to available financial resources, that is, by achieving the highest level of health care with the lowest expenditure of funds.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217</cp:revision>
  <dcterms:created xsi:type="dcterms:W3CDTF">2017-12-03T22:12:24Z</dcterms:created>
  <dcterms:modified xsi:type="dcterms:W3CDTF">2024-02-12T12:45:38Z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